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59" r:id="rId2"/>
    <p:sldId id="348" r:id="rId3"/>
    <p:sldId id="353" r:id="rId4"/>
    <p:sldId id="349" r:id="rId5"/>
    <p:sldId id="313" r:id="rId6"/>
    <p:sldId id="321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50" r:id="rId18"/>
    <p:sldId id="352" r:id="rId19"/>
    <p:sldId id="354" r:id="rId20"/>
    <p:sldId id="336" r:id="rId21"/>
    <p:sldId id="358" r:id="rId22"/>
    <p:sldId id="357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8DD"/>
    <a:srgbClr val="029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4"/>
    <p:restoredTop sz="70792" autoAdjust="0"/>
  </p:normalViewPr>
  <p:slideViewPr>
    <p:cSldViewPr snapToGrid="0" snapToObjects="1">
      <p:cViewPr varScale="1">
        <p:scale>
          <a:sx n="72" d="100"/>
          <a:sy n="72" d="100"/>
        </p:scale>
        <p:origin x="1040" y="184"/>
      </p:cViewPr>
      <p:guideLst>
        <p:guide orient="horz" pos="2160"/>
        <p:guide pos="3840"/>
      </p:guideLst>
    </p:cSldViewPr>
  </p:slideViewPr>
  <p:notesTextViewPr>
    <p:cViewPr>
      <p:scale>
        <a:sx n="80" d="100"/>
        <a:sy n="8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D520D-48CE-444A-B957-62242C28B5A7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76117-457A-F84A-9E96-3B479F8D031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43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baseline="0" dirty="0">
                <a:latin typeface="Arial" pitchFamily="34" charset="0"/>
                <a:cs typeface="Arial" pitchFamily="34" charset="0"/>
              </a:rPr>
              <a:t>Wat leuk dat je een spreekbeurt houdt over het Werelderfgoed! </a:t>
            </a:r>
          </a:p>
          <a:p>
            <a:r>
              <a:rPr lang="nl-NL" baseline="0" dirty="0">
                <a:latin typeface="Arial" pitchFamily="34" charset="0"/>
                <a:cs typeface="Arial" pitchFamily="34" charset="0"/>
              </a:rPr>
              <a:t>Dit sjabloon kun je gebruiken om je spreekbeurt samen te stellen en bij je presentatie voor de klas. </a:t>
            </a:r>
          </a:p>
          <a:p>
            <a:r>
              <a:rPr lang="nl-NL" baseline="0" dirty="0">
                <a:latin typeface="Arial" pitchFamily="34" charset="0"/>
                <a:cs typeface="Arial" pitchFamily="34" charset="0"/>
              </a:rPr>
              <a:t>Je kunt het ook zelf aanvullen met teksten en plaatjes en naar je eigen smaak veranderen. </a:t>
            </a:r>
          </a:p>
          <a:p>
            <a:endParaRPr lang="nl-NL" baseline="0" dirty="0">
              <a:latin typeface="Arial" pitchFamily="34" charset="0"/>
              <a:cs typeface="Arial" pitchFamily="34" charset="0"/>
            </a:endParaRPr>
          </a:p>
          <a:p>
            <a:r>
              <a:rPr lang="nl-NL" baseline="0" dirty="0">
                <a:latin typeface="Arial" pitchFamily="34" charset="0"/>
                <a:cs typeface="Arial" pitchFamily="34" charset="0"/>
              </a:rPr>
              <a:t>Vul achter ‘Spreekbeurt door’ je naam in. </a:t>
            </a:r>
          </a:p>
          <a:p>
            <a:endParaRPr lang="nl-NL" dirty="0">
              <a:latin typeface="Arial" pitchFamily="34" charset="0"/>
              <a:cs typeface="Arial" pitchFamily="34" charset="0"/>
            </a:endParaRPr>
          </a:p>
          <a:p>
            <a:r>
              <a:rPr lang="nl-NL" dirty="0">
                <a:latin typeface="Arial" pitchFamily="34" charset="0"/>
                <a:cs typeface="Arial" pitchFamily="34" charset="0"/>
              </a:rPr>
              <a:t>Vertel hier aan de klas waarom je</a:t>
            </a:r>
            <a:r>
              <a:rPr lang="nl-NL" baseline="0" dirty="0">
                <a:latin typeface="Arial" pitchFamily="34" charset="0"/>
                <a:cs typeface="Arial" pitchFamily="34" charset="0"/>
              </a:rPr>
              <a:t> hebt gekozen voor een spreekbeurt over Werelderfgoed. </a:t>
            </a:r>
          </a:p>
          <a:p>
            <a:r>
              <a:rPr lang="nl-NL" baseline="0" dirty="0">
                <a:latin typeface="Arial" pitchFamily="34" charset="0"/>
                <a:cs typeface="Arial" pitchFamily="34" charset="0"/>
              </a:rPr>
              <a:t>Redenen kunnen zijn: </a:t>
            </a:r>
          </a:p>
          <a:p>
            <a:r>
              <a:rPr lang="nl-NL" baseline="0" dirty="0">
                <a:latin typeface="Arial" pitchFamily="34" charset="0"/>
                <a:cs typeface="Arial" pitchFamily="34" charset="0"/>
              </a:rPr>
              <a:t>- je woont vlakbij één van deze plekken </a:t>
            </a:r>
          </a:p>
          <a:p>
            <a:pPr>
              <a:buFontTx/>
              <a:buChar char="-"/>
            </a:pPr>
            <a:r>
              <a:rPr lang="nl-NL" baseline="0" dirty="0">
                <a:latin typeface="Arial" pitchFamily="34" charset="0"/>
                <a:cs typeface="Arial" pitchFamily="34" charset="0"/>
              </a:rPr>
              <a:t> je bent er al eens geweest </a:t>
            </a:r>
          </a:p>
          <a:p>
            <a:pPr>
              <a:buFontTx/>
              <a:buChar char="-"/>
            </a:pPr>
            <a:r>
              <a:rPr lang="nl-NL" baseline="0" dirty="0">
                <a:latin typeface="Arial" pitchFamily="34" charset="0"/>
                <a:cs typeface="Arial" pitchFamily="34" charset="0"/>
              </a:rPr>
              <a:t> je hebt iets over dit onderwerp op televisie of de </a:t>
            </a:r>
            <a:r>
              <a:rPr lang="nl-NL" baseline="0" dirty="0" err="1">
                <a:latin typeface="Arial" pitchFamily="34" charset="0"/>
                <a:cs typeface="Arial" pitchFamily="34" charset="0"/>
              </a:rPr>
              <a:t>social</a:t>
            </a:r>
            <a:r>
              <a:rPr lang="nl-NL" baseline="0" dirty="0">
                <a:latin typeface="Arial" pitchFamily="34" charset="0"/>
                <a:cs typeface="Arial" pitchFamily="34" charset="0"/>
              </a:rPr>
              <a:t> media gezien</a:t>
            </a:r>
          </a:p>
          <a:p>
            <a:pPr>
              <a:buFontTx/>
              <a:buChar char="-"/>
            </a:pPr>
            <a:r>
              <a:rPr lang="nl-NL" baseline="0" dirty="0">
                <a:latin typeface="Arial" pitchFamily="34" charset="0"/>
                <a:cs typeface="Arial" pitchFamily="34" charset="0"/>
              </a:rPr>
              <a:t> je hebt erover gehoord en wilt er meer van weten </a:t>
            </a:r>
          </a:p>
          <a:p>
            <a:pPr>
              <a:buFontTx/>
              <a:buChar char="-"/>
            </a:pPr>
            <a:r>
              <a:rPr lang="nl-NL" baseline="0" dirty="0">
                <a:latin typeface="Arial" pitchFamily="34" charset="0"/>
                <a:cs typeface="Arial" pitchFamily="34" charset="0"/>
              </a:rPr>
              <a:t> je vindt het gewoon interessant</a:t>
            </a:r>
          </a:p>
          <a:p>
            <a:pPr>
              <a:buFontTx/>
              <a:buChar char="-"/>
            </a:pPr>
            <a:r>
              <a:rPr lang="nl-NL" baseline="0" dirty="0">
                <a:latin typeface="Arial" pitchFamily="34" charset="0"/>
                <a:cs typeface="Arial" pitchFamily="34" charset="0"/>
              </a:rPr>
              <a:t> je wilt vertellen over deze unieke plekken in de wereld </a:t>
            </a:r>
          </a:p>
          <a:p>
            <a:pPr>
              <a:buFontTx/>
              <a:buChar char="-"/>
            </a:pPr>
            <a:r>
              <a:rPr lang="nl-NL" baseline="0" dirty="0">
                <a:latin typeface="Arial" pitchFamily="34" charset="0"/>
                <a:cs typeface="Arial" pitchFamily="34" charset="0"/>
              </a:rPr>
              <a:t> je helpt graag een handje mee met het verzorgen en bewaren van het Werelderfgoed </a:t>
            </a:r>
            <a:endParaRPr lang="nl-NL" dirty="0">
              <a:latin typeface="Arial" pitchFamily="34" charset="0"/>
              <a:cs typeface="Arial" pitchFamily="34" charset="0"/>
            </a:endParaRP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75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 over het Ingenieur D.F. Woudagemaal:</a:t>
            </a:r>
          </a:p>
          <a:p>
            <a:pPr>
              <a:lnSpc>
                <a:spcPct val="100000"/>
              </a:lnSpc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Het Woudagemaal is het grootste nog werkende stoomgemaal ter wereld. Bij hoog water zorgt deze stoommachine voor droge voeten in Friesland. 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Het gemaal is vernoemd naar ingenieur Dirk Wouda die belangrijk was voor de bouw van het gemaal.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en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Het Woudagemaal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 wel 4 miljoen liter water per minuut wegpompen.</a:t>
            </a:r>
            <a:r>
              <a:rPr lang="en-NL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</a:t>
            </a:r>
            <a:r>
              <a:rPr lang="nl-NL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www.werelderfgoed.nl</a:t>
            </a: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612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 over Willemstad, de hoofdstad van het eiland Curaçao in het Caribisch gebied: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Uniek van Willemstad is de bonte mix van kleuren van </a:t>
            </a:r>
            <a:r>
              <a:rPr lang="nl-NL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zeeblauw</a:t>
            </a: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kanariegeel, appeltjesgroen tot zuurstokroze.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Willemstad was heel lang geleden een belangrijke havenstad. Er werden duizenden slaven verhandeld. Gelukkig werd in 1863 de slavernij afgeschaft.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(Er is op het eiland nog veel te zien wat ons aan de slavernij doet herinneren. Van de pakhuizen tot het standbeeld van </a:t>
            </a:r>
            <a:r>
              <a:rPr lang="nl-NL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</a:t>
            </a: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De slavenleider die in opstand kwam. Dat zijn nu monumenten omdat we de akelige geschiedenis absoluut niet mogen vergeten.)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 ziet in Willemstad Nederlandse invloeden, maar ook Portugese en Afrikaanse.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(Zo zijn er typische Hollandse grachtenhuizen, Portugese synagogen en bracht de Afrikaanse invloed muziek en dans mee.)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</a:t>
            </a:r>
            <a:r>
              <a:rPr lang="nl-NL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www.werelderfgoed.nl</a:t>
            </a: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nl-NL" dirty="0">
              <a:latin typeface="Arial" pitchFamily="34" charset="0"/>
              <a:cs typeface="Arial" pitchFamily="34" charset="0"/>
            </a:endParaRP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362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 over Droogmakerij de Beemster: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Nederlanders hebben in de 17</a:t>
            </a:r>
            <a:r>
              <a:rPr lang="nl-NL" sz="12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eeuw grote delen water drooggelegd. De Beemster is een wereldberoemd voorbeeld hiervan. 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Om het woeste Beemstermeer kwam een stevige dijk en met molens hebben ze het meer leeggepompt. 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(Nu zie je daar bijna niks meer van, alleen de dijk is er nog.)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Uniek zijn nog steeds de strakke lijnen van hoe de polder eruit ziet. Dat is echt werk van mensen en niet natuurlijk ontstaan.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(Je kunt de strakke lijnen heel goed zien </a:t>
            </a:r>
            <a:r>
              <a:rPr lang="nl-NL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als je op een kaart of op </a:t>
            </a:r>
            <a:r>
              <a:rPr lang="nl-NL" sz="12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googlemaps</a:t>
            </a:r>
            <a:r>
              <a:rPr lang="nl-NL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kijkt.)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</a:t>
            </a:r>
            <a:r>
              <a:rPr lang="nl-NL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www.werelderfgoed.nl</a:t>
            </a: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9549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 over dit gebouw in Utrecht: 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Utrecht staat dit huis van architect, meubelmaker en ontwerper Gerrit Rietveld. 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(Het huis is niet alleen ontworpen maar ook ingericht door Rietveld.)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Het huis is gebaseerd op de ideeën van De Stijl, een Nederlandse kunstbeweging.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Stijl stond bekend om zijn rechte vormen en primaire kleuren naast wit, grijs en zwart</a:t>
            </a:r>
            <a:r>
              <a:rPr lang="en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.)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endParaRPr lang="en-NL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Het Rietveld Schröderhuis wordt een architectonisch meesterwerk genoemd.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</a:t>
            </a:r>
            <a:r>
              <a:rPr lang="nl-NL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www.werelderfgoed.nl</a:t>
            </a:r>
            <a:endParaRPr lang="nl-N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3798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 over de Waddenzee:</a:t>
            </a:r>
          </a:p>
          <a:p>
            <a:pPr>
              <a:lnSpc>
                <a:spcPct val="100000"/>
              </a:lnSpc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Waddenzee is een uniek natuurgebied langs de Nederlandse, Duitse en Deense kust. 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Bij vloed lijkt het een normale zee, maar bij eb staat </a:t>
            </a:r>
            <a:r>
              <a:rPr lang="en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helft van het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gebied droog.</a:t>
            </a:r>
            <a:r>
              <a:rPr lang="en-NL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NL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L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NL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 noem je een ‘</a:t>
            </a:r>
            <a:r>
              <a:rPr lang="en-US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natuurlijk</a:t>
            </a: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getijdensysteem</a:t>
            </a: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’.</a:t>
            </a: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Nergens anders op de wereld</a:t>
            </a: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tref je dit zo groot aan.)</a:t>
            </a:r>
            <a:b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Miljoenen vogels maken hier een tussenstop tijdens hun trektocht. En er zijn meer dan 10.000 zeldzame plant- en diersoorten te vinden.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</a:t>
            </a:r>
            <a:r>
              <a:rPr lang="nl-NL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www.werelderfgoed.nl</a:t>
            </a: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0518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</a:t>
            </a: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over de Grachtengordel van Amsterdam:</a:t>
            </a:r>
          </a:p>
          <a:p>
            <a:pPr>
              <a:lnSpc>
                <a:spcPct val="100000"/>
              </a:lnSpc>
              <a:buFontTx/>
              <a:buNone/>
            </a:pPr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de 17</a:t>
            </a:r>
            <a:r>
              <a:rPr lang="nl-NL" sz="12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eeuw groeide Amsterdam zo hard dat er meer woonruimte nodig was. Dit leidde tot een uitbreiding van de binnenstad. 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Door de vele bomen (iepen) langs de grachten en de tuinen achter de huizen werd Amsterdam ook een heel groene stad.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Naast herenhuizen en pakhuizen staan er ook stadspaleizen aan de grachten van Amsterdam. </a:t>
            </a:r>
          </a:p>
          <a:p>
            <a:r>
              <a:rPr lang="nl-N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</a:t>
            </a:r>
            <a:r>
              <a:rPr lang="nl-NL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www.werelderfgoed.nl</a:t>
            </a: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412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 over de Van </a:t>
            </a:r>
            <a:r>
              <a:rPr lang="nl-NL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Nellefabriek</a:t>
            </a: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Rotterdam: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Van Nellefabriek was een koffie-, thee- en tabaksfabriek in Rotterdam. 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 was handig omdat in Rotterdam een grote haven was die zorgde voor producten uit andere landen.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Een bouwwerk van staal en glas dat zorgde voor veel daglicht voor de fabrieksarbeiders. Het werd daarom de ‘ideale fabriek’ genoemd. 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(De Van Nellefabriek was dan ook een voorbeeld van Het Nieuwe Bouwen in het begin van de 20</a:t>
            </a:r>
            <a:r>
              <a:rPr lang="nl-NL" sz="12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eeuw.)</a:t>
            </a:r>
          </a:p>
          <a:p>
            <a:pPr>
              <a:lnSpc>
                <a:spcPct val="100000"/>
              </a:lnSpc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</a:t>
            </a:r>
            <a:r>
              <a:rPr lang="nl-NL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www.werelderfgoed.nl</a:t>
            </a: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931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 over de Koloniën van Weldadigheid: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 armoede tegen te gaan kregen arme mensen in de Koloniën van Weldadigheid werk, onderwijs en onderdak. </a:t>
            </a:r>
            <a:br>
              <a:rPr lang="nl-NL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(Dit was in de wereld een uniek sociaal experiment. De Koloniën van Weldadigheid liggen zowel in Nederland als in België.)</a:t>
            </a:r>
            <a:br>
              <a:rPr lang="nl-NL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NL" sz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werk bestond uit werken op het land. Omdat de meeste arme mensen (kolonisten) uit de stad kwamen was dat vaak helemaal nieuw voor hen.</a:t>
            </a:r>
            <a:br>
              <a:rPr lang="nl-NL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NL" sz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MT"/>
              </a:rPr>
              <a:t>Rechte lijnen en regelmaat zorgden voor structuur bij de kolonisten. </a:t>
            </a:r>
            <a:br>
              <a:rPr lang="nl-NL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MT"/>
              </a:rPr>
            </a:br>
            <a:r>
              <a:rPr lang="nl-NL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MT"/>
              </a:rPr>
              <a:t>(Het landschap was dan ook met rechte lijnen en regelmaat ontworpen, zodat de bewoners hard en efficiënt gingen werken.)</a:t>
            </a:r>
          </a:p>
          <a:p>
            <a:pPr>
              <a:lnSpc>
                <a:spcPct val="100000"/>
              </a:lnSpc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</a:t>
            </a:r>
            <a:r>
              <a:rPr lang="nl-NL" sz="1200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www.werelderfgoed.nl</a:t>
            </a:r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(Op de foto zie je kolonisten die vroeger in de Koloniën van Weldadigheid hebben gewerkt.)</a:t>
            </a: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019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 over de Neder-Germaanse Limes: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Neder-Germaanse Limes wordt ook wel </a:t>
            </a:r>
            <a:r>
              <a:rPr lang="nl-NL" sz="1200" b="0" i="0" baseline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de </a:t>
            </a: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grens van het Romeinse rijk genoemd.</a:t>
            </a:r>
          </a:p>
          <a:p>
            <a:pPr marL="285750" indent="-285750">
              <a:buFontTx/>
              <a:buChar char="-"/>
            </a:pPr>
            <a:endParaRPr lang="nl-NL" sz="12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Het Nederlandse deel van de Neder-Germaanse Limes loopt van Katwijk aan Zee via Zevenaar naar Duitsland.</a:t>
            </a:r>
            <a:br>
              <a:rPr lang="nl-NL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2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Uniek aan de Nederlandse Limes is:</a:t>
            </a:r>
          </a:p>
          <a:p>
            <a:pPr marL="742950" lvl="1" indent="-285750">
              <a:buFontTx/>
              <a:buChar char="-"/>
            </a:pPr>
            <a:r>
              <a:rPr lang="nl-NL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 nergens anders deze zó lang onafgebroken in gebruik is geweest. </a:t>
            </a:r>
          </a:p>
          <a:p>
            <a:pPr marL="742950" lvl="1" indent="-285750">
              <a:buFontTx/>
              <a:buChar char="-"/>
            </a:pPr>
            <a:r>
              <a:rPr lang="nl-NL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 hier diverse sporen van de Romeinen zijn gevonden. </a:t>
            </a:r>
            <a:br>
              <a:rPr lang="nl-NL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(Zoals sporen van forten, wachttorens, schepen, infrastructuur en nog veel meer.)</a:t>
            </a:r>
            <a:endParaRPr lang="nl-NL" sz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</a:t>
            </a:r>
            <a:r>
              <a:rPr lang="nl-NL" sz="1200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www.werelderfgoed.nl</a:t>
            </a: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852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Speel de quiz met je klasgenoten om te kijken wat je al weet over Werelderfgoed.</a:t>
            </a:r>
          </a:p>
          <a:p>
            <a:r>
              <a:rPr lang="nl-NL" dirty="0">
                <a:latin typeface="Arial" pitchFamily="34" charset="0"/>
                <a:cs typeface="Arial" pitchFamily="34" charset="0"/>
              </a:rPr>
              <a:t>Check </a:t>
            </a:r>
            <a:r>
              <a:rPr lang="nl-NL">
                <a:latin typeface="Arial" pitchFamily="34" charset="0"/>
                <a:cs typeface="Arial" pitchFamily="34" charset="0"/>
              </a:rPr>
              <a:t>van tevoren</a:t>
            </a:r>
            <a:r>
              <a:rPr lang="nl-NL" baseline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>
                <a:latin typeface="Arial" pitchFamily="34" charset="0"/>
                <a:cs typeface="Arial" pitchFamily="34" charset="0"/>
              </a:rPr>
              <a:t>of de quiz werkt. </a:t>
            </a:r>
            <a:endParaRPr lang="nl-NL" dirty="0">
              <a:latin typeface="Arial" pitchFamily="34" charset="0"/>
              <a:cs typeface="Arial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186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Vertel aan de klas wat de opbouw van je spreekbeurt</a:t>
            </a:r>
            <a:r>
              <a:rPr lang="nl-NL" baseline="0" dirty="0">
                <a:latin typeface="Arial" pitchFamily="34" charset="0"/>
                <a:cs typeface="Arial" pitchFamily="34" charset="0"/>
              </a:rPr>
              <a:t> of presentatie is:</a:t>
            </a:r>
          </a:p>
          <a:p>
            <a:pPr>
              <a:buFontTx/>
              <a:buChar char="-"/>
            </a:pPr>
            <a:r>
              <a:rPr lang="nl-NL" baseline="0" dirty="0">
                <a:latin typeface="Arial" pitchFamily="34" charset="0"/>
                <a:cs typeface="Arial" pitchFamily="34" charset="0"/>
              </a:rPr>
              <a:t> Wat is Werelderfgoed?</a:t>
            </a:r>
          </a:p>
          <a:p>
            <a:pPr>
              <a:buFontTx/>
              <a:buChar char="-"/>
            </a:pPr>
            <a:r>
              <a:rPr lang="nl-NL" baseline="0" dirty="0">
                <a:latin typeface="Arial" pitchFamily="34" charset="0"/>
                <a:cs typeface="Arial" pitchFamily="34" charset="0"/>
              </a:rPr>
              <a:t> Werelderfgoed dichtbij </a:t>
            </a:r>
          </a:p>
          <a:p>
            <a:pPr>
              <a:buFontTx/>
              <a:buChar char="-"/>
            </a:pPr>
            <a:r>
              <a:rPr lang="nl-NL" baseline="0" dirty="0">
                <a:latin typeface="Arial" pitchFamily="34" charset="0"/>
                <a:cs typeface="Arial" pitchFamily="34" charset="0"/>
              </a:rPr>
              <a:t> quiz </a:t>
            </a:r>
            <a:br>
              <a:rPr lang="nl-NL" baseline="0" dirty="0">
                <a:latin typeface="Arial" pitchFamily="34" charset="0"/>
                <a:cs typeface="Arial" pitchFamily="34" charset="0"/>
              </a:rPr>
            </a:br>
            <a:r>
              <a:rPr lang="nl-NL" baseline="0" dirty="0">
                <a:latin typeface="Arial" pitchFamily="34" charset="0"/>
                <a:cs typeface="Arial" pitchFamily="34" charset="0"/>
              </a:rPr>
              <a:t>- Meer ontdekken</a:t>
            </a:r>
          </a:p>
          <a:p>
            <a:pPr>
              <a:buFontTx/>
              <a:buChar char="-"/>
            </a:pPr>
            <a:r>
              <a:rPr lang="nl-NL" baseline="0" dirty="0">
                <a:latin typeface="Arial" pitchFamily="34" charset="0"/>
                <a:cs typeface="Arial" pitchFamily="34" charset="0"/>
              </a:rPr>
              <a:t> Vragen</a:t>
            </a:r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7627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Check van tevoren </a:t>
            </a:r>
            <a:r>
              <a:rPr lang="nl-NL" baseline="0" dirty="0">
                <a:latin typeface="Arial" pitchFamily="34" charset="0"/>
                <a:cs typeface="Arial" pitchFamily="34" charset="0"/>
              </a:rPr>
              <a:t>of de links het doen.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5327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Arial" pitchFamily="34" charset="0"/>
                <a:cs typeface="Arial" pitchFamily="34" charset="0"/>
              </a:rPr>
              <a:t>Vraag of er nog vragen zijn</a:t>
            </a:r>
            <a:r>
              <a:rPr lang="nl-NL" baseline="0" dirty="0">
                <a:latin typeface="Arial" pitchFamily="34" charset="0"/>
                <a:cs typeface="Arial" pitchFamily="34" charset="0"/>
              </a:rPr>
              <a:t>. </a:t>
            </a:r>
            <a:endParaRPr lang="nl-NL" dirty="0">
              <a:latin typeface="Arial" pitchFamily="34" charset="0"/>
              <a:cs typeface="Arial" pitchFamily="34" charset="0"/>
            </a:endParaRP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120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Sluit</a:t>
            </a:r>
            <a:r>
              <a:rPr lang="nl-NL" baseline="0" dirty="0">
                <a:latin typeface="Arial" pitchFamily="34" charset="0"/>
                <a:cs typeface="Arial" pitchFamily="34" charset="0"/>
              </a:rPr>
              <a:t> je spreekbeurt af. </a:t>
            </a:r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6320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(Landen met erfgoed op de Werelderfgoedlijst beloven samen dat zij het Werelderfgoed beschermen en bewaren.</a:t>
            </a:r>
            <a:br>
              <a:rPr lang="nl-NL" dirty="0">
                <a:latin typeface="Arial" pitchFamily="34" charset="0"/>
                <a:cs typeface="Arial" pitchFamily="34" charset="0"/>
              </a:rPr>
            </a:br>
            <a:br>
              <a:rPr lang="nl-NL" dirty="0">
                <a:latin typeface="Arial" pitchFamily="34" charset="0"/>
                <a:cs typeface="Arial" pitchFamily="34" charset="0"/>
              </a:rPr>
            </a:br>
            <a:r>
              <a:rPr lang="nl-NL" dirty="0">
                <a:latin typeface="Arial" pitchFamily="34" charset="0"/>
                <a:cs typeface="Arial" pitchFamily="34" charset="0"/>
              </a:rPr>
              <a:t>Alleen UNESCO kan een erfgoed tot Werelderfgoed benoemen. Zij besluiten of een gebied of gebouw wordt toegevoegd aan de Werelderfgoedlijst. </a:t>
            </a:r>
          </a:p>
          <a:p>
            <a:r>
              <a:rPr lang="nl-NL" sz="1200" dirty="0">
                <a:latin typeface="Arial" pitchFamily="34" charset="0"/>
                <a:cs typeface="Arial" pitchFamily="34" charset="0"/>
              </a:rPr>
              <a:t>UNESCO</a:t>
            </a:r>
            <a:r>
              <a:rPr lang="nl-NL" sz="1200" baseline="0" dirty="0">
                <a:latin typeface="Arial" pitchFamily="34" charset="0"/>
                <a:cs typeface="Arial" pitchFamily="34" charset="0"/>
              </a:rPr>
              <a:t> is een internationale organisatie van de Verenigde Naties met als doel het streven naar Wereldvrede.</a:t>
            </a:r>
          </a:p>
          <a:p>
            <a:r>
              <a:rPr lang="nl-NL" sz="1200" baseline="0" dirty="0">
                <a:latin typeface="Arial" pitchFamily="34" charset="0"/>
                <a:cs typeface="Arial" pitchFamily="34" charset="0"/>
              </a:rPr>
              <a:t>Dit doen ze door samen met andere landen te werken aan onderwijs, wetenschap en communicatie.)</a:t>
            </a:r>
            <a:endParaRPr lang="nl-NL" dirty="0">
              <a:latin typeface="Arial" pitchFamily="34" charset="0"/>
              <a:cs typeface="Arial" pitchFamily="34" charset="0"/>
            </a:endParaRP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328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 de UNESCO </a:t>
            </a:r>
            <a:r>
              <a:rPr lang="nl-NL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Werelderfgoedlijst</a:t>
            </a: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staan bijvoorbeeld:</a:t>
            </a:r>
          </a:p>
          <a:p>
            <a:pPr marL="171450" indent="-171450"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Grand </a:t>
            </a:r>
            <a:r>
              <a:rPr lang="nl-NL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Canyon</a:t>
            </a: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de Verenigde Staten </a:t>
            </a:r>
          </a:p>
          <a:p>
            <a:pPr marL="171450" indent="-171450"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Piramides van Gizeh in Egypte </a:t>
            </a:r>
          </a:p>
          <a:p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Maar ook de Chinese muur in China, het Great Barrier Reef in Australië of het </a:t>
            </a:r>
            <a:r>
              <a:rPr lang="nl-NL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Serengeti</a:t>
            </a: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Park in Tanzania.</a:t>
            </a: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0000"/>
              </a:lnSpc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Werelderfgoed is of </a:t>
            </a:r>
            <a:r>
              <a:rPr lang="nl-NL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een uniek </a:t>
            </a: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natuurgebied die nergens anders in de wereld terug te vinden is (zoals bijvoorbeeld de Grand </a:t>
            </a:r>
            <a:r>
              <a:rPr lang="nl-NL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Canyon</a:t>
            </a: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het Great Barrier Reef en bij ons de Waddenzee).</a:t>
            </a:r>
          </a:p>
          <a:p>
            <a:pPr lvl="0">
              <a:lnSpc>
                <a:spcPct val="100000"/>
              </a:lnSpc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een bouwwerk die door mensen is gemaakt (bijvoorbeeld gebouwen of gebieden zoals piramides, paleizen, molens, de Chinese muur of bij ons dichtbij de grens van het Romeinse rijk).</a:t>
            </a:r>
          </a:p>
          <a:p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1200" b="1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Lijst &amp; kaart van al het Werelderfgoed in de wereld is te vinden op </a:t>
            </a:r>
            <a:r>
              <a:rPr lang="nl-NL" sz="1200" b="1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nl-NL" sz="1200" b="1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nl-NL" sz="1200" b="1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www.unesco.nl</a:t>
            </a:r>
            <a:r>
              <a:rPr lang="nl-NL" sz="1200" b="1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/nl/</a:t>
            </a:r>
            <a:r>
              <a:rPr lang="nl-NL" sz="1200" b="1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werelderfgoedkaart</a:t>
            </a:r>
            <a:endParaRPr lang="nl-NL" sz="1200" b="1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(De foto’s komen van </a:t>
            </a:r>
            <a:r>
              <a:rPr lang="nl-NL" sz="1200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www.unesco.nl</a:t>
            </a: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via link van de </a:t>
            </a:r>
            <a:r>
              <a:rPr lang="nl-NL" sz="1200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Werelderfgoedkaart</a:t>
            </a: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hierboven)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939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00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Bekijk</a:t>
            </a: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kaart. </a:t>
            </a:r>
          </a:p>
          <a:p>
            <a:pPr>
              <a:lnSpc>
                <a:spcPct val="100000"/>
              </a:lnSpc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Wijs het Werelderfgoed aan voor je klasgenoten. </a:t>
            </a:r>
          </a:p>
          <a:p>
            <a:pPr>
              <a:lnSpc>
                <a:spcPct val="100000"/>
              </a:lnSpc>
            </a:pPr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Tip: Oefen een paar keer vooraf hardop de namen van het Werelderfgoed. </a:t>
            </a:r>
          </a:p>
          <a:p>
            <a:pPr>
              <a:lnSpc>
                <a:spcPct val="100000"/>
              </a:lnSpc>
            </a:pPr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Goed voor je </a:t>
            </a:r>
            <a:r>
              <a:rPr lang="nl-NL" sz="1200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topo-kennis</a:t>
            </a: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Schokland ligt in de Noordoostpolder.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De Hollandse Waterlinies: </a:t>
            </a:r>
            <a:r>
              <a:rPr lang="en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km boven Amsterdam </a:t>
            </a:r>
            <a:r>
              <a:rPr lang="en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 aan de Biesbosch</a:t>
            </a:r>
            <a:r>
              <a:rPr lang="nl-NL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nl-NL" sz="1200" b="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Het Molencomplex Kinderdijk-Elshout is te vinden in Zuid-Holland.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Het Ingenieur Woudagemaal staat in Lemmer in Friesland.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historische binnenstad van Willemstad vind je op het eiland Curaçao. </a:t>
            </a:r>
            <a:b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Het </a:t>
            </a:r>
            <a:r>
              <a:rPr lang="nl-NL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eiland ligt in de Caraïbische Zee,</a:t>
            </a:r>
            <a:r>
              <a:rPr lang="nl-NL" sz="1200" b="0" i="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voor de kust van Venezuela. </a:t>
            </a:r>
            <a:r>
              <a:rPr lang="nl-NL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Curaçao is een land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nl-NL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 	binnen ons</a:t>
            </a:r>
            <a:r>
              <a:rPr lang="nl-NL" sz="1200" b="0" i="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K</a:t>
            </a:r>
            <a:r>
              <a:rPr lang="nl-NL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oninkrijk.</a:t>
            </a:r>
            <a:r>
              <a:rPr lang="nl-NL" sz="1200" b="0" i="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1200" b="0" i="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Droogmakerij De Beemster ligt in Noord-Holland.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1200" b="0" i="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Het Rietveld Schröderhuis staat in de stad Utrecht.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1200" b="0" i="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De Waddenzee bevindt zich boven de Afsluitdijk.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1200" b="0" i="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De Grachtengordel vind je in de stad Amsterdam.</a:t>
            </a:r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12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Van Nellefabriek staat in Rotterdam.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Bij de Koloniën van Weldadigheid liggen Veenhuizen, Frederiksoord en Wilhelminaoord in Drenthe, en voor een heel klein stukje in Friesland. En de Wortel-kolonie ligt in België.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De Neder-Germaanse Limes </a:t>
            </a:r>
            <a:r>
              <a:rPr lang="nl-NL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een deel van de vroegere grens van het Romeinse Rijk en loopt langs de Rijn van Katwijk in Nederland naar </a:t>
            </a:r>
            <a:r>
              <a:rPr lang="nl-NL" sz="12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Remagen</a:t>
            </a:r>
            <a:r>
              <a:rPr lang="nl-NL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Duitsland. </a:t>
            </a:r>
            <a:endParaRPr lang="nl-NL" sz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482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 over Schokland en omgeving: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Eeuwenlang lag Schokland als eiland in de Zuiderzee. 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Vanaf de drooglegging van de Noordoostpolder (1942) is het eiland omringd met land en niet langer door water. 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(Je kunt de vormen van het eiland nog zien </a:t>
            </a:r>
            <a:r>
              <a:rPr lang="nl-NL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als je op een kaart of op </a:t>
            </a:r>
            <a:r>
              <a:rPr lang="nl-NL" sz="12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googlemaps</a:t>
            </a:r>
            <a:r>
              <a:rPr lang="nl-NL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kijkt.)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Schokland en omgeving zijn mensensporen gevonden die teruggaan tot ver in de prehistorie. Dat is al meer dan 6000 jaar geleden.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</a:t>
            </a:r>
            <a:r>
              <a:rPr lang="nl-NL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www.werelderfgoed.nl</a:t>
            </a: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770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 over de Hollandse Waterlinies. :</a:t>
            </a: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Hollandse Waterlinies zijn 220 kilometer lang en lopen van 20 kilometer boven Amsterdam tot aan de Biesbosch.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nl-NL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 de Waterlinies gebruikten de militairen water om de vijand op een afstand te houden. Grote stukken land werden dan onder water gezet.  </a:t>
            </a:r>
            <a:br>
              <a:rPr lang="nl-NL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(Dit heet inunderen.)</a:t>
            </a:r>
            <a:br>
              <a:rPr lang="nl-NL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linies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zijn wel</a:t>
            </a:r>
            <a:r>
              <a:rPr lang="en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keer gemobiliseerd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</a:t>
            </a:r>
            <a:r>
              <a:rPr lang="en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betekent dat er militairen op de forten zaten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om zich voor te bereiden voor de vijand</a:t>
            </a:r>
            <a:r>
              <a:rPr lang="en-NL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en-NL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None/>
            </a:pP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www.werelderfgoed.nl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3554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Vertel over de molens van Kinderdijk: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1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Nergens ter wereld staan er zoveel molens bij elkaar; wel 19 molens! Toeristen vinden het dan ook heel leuk om met deze molens een selfie te maken.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1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molens hebben een belangrijke taak: ze zorgen dat het land (de polder) niet onder water komt te staan.</a:t>
            </a:r>
            <a:b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nl-NL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10000"/>
              </a:lnSpc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Leuk weetje: in sommige molens wonen nog steeds mensen.</a:t>
            </a:r>
          </a:p>
          <a:p>
            <a:pPr>
              <a:buNone/>
            </a:pPr>
            <a:r>
              <a:rPr lang="nl-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 kun je nog meer vertellen over dit Werelderfgoed? </a:t>
            </a:r>
          </a:p>
          <a:p>
            <a:r>
              <a:rPr lang="nl-NL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Meer informatie en foto’s: </a:t>
            </a:r>
            <a:r>
              <a:rPr lang="nl-NL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www.werelderfgoed.nl</a:t>
            </a:r>
            <a:endParaRPr lang="nl-NL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6117-457A-F84A-9E96-3B479F8D0315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276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9698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129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94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426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2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073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72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513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90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510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789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15E52-C2EA-D049-8232-EA4FC9BD88E1}" type="datetimeFigureOut">
              <a:rPr lang="nl-NL" smtClean="0"/>
              <a:pPr/>
              <a:t>30-11-2021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FB3BD-E5C4-F243-992A-CB8275AAB8B9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11">
            <a:extLst>
              <a:ext uri="{FF2B5EF4-FFF2-40B4-BE49-F238E27FC236}">
                <a16:creationId xmlns:a16="http://schemas.microsoft.com/office/drawing/2014/main" id="{371B3DA2-EE72-6043-8A77-5E0A319913C1}"/>
              </a:ext>
            </a:extLst>
          </p:cNvPr>
          <p:cNvSpPr/>
          <p:nvPr userDrawn="1"/>
        </p:nvSpPr>
        <p:spPr>
          <a:xfrm>
            <a:off x="0" y="6428514"/>
            <a:ext cx="12192000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8" name="Afbeelding 5">
            <a:extLst>
              <a:ext uri="{FF2B5EF4-FFF2-40B4-BE49-F238E27FC236}">
                <a16:creationId xmlns:a16="http://schemas.microsoft.com/office/drawing/2014/main" id="{F058C722-2D05-CB49-BBEF-01682A7DD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29" y="6130925"/>
            <a:ext cx="685323" cy="8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erelderfgoed.nl/nl/onderwijs/qui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relderfgoed.nl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erelderfgoed.nl/nl/onderwijs/het-klokhuis" TargetMode="External"/><Relationship Id="rId4" Type="http://schemas.openxmlformats.org/officeDocument/2006/relationships/hyperlink" Target="http://www.unesco.nl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A8CAAEB-88F2-BE4F-B57C-2EA1BD105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6" r="2915"/>
          <a:stretch/>
        </p:blipFill>
        <p:spPr>
          <a:xfrm>
            <a:off x="0" y="-238540"/>
            <a:ext cx="12192000" cy="7308811"/>
          </a:xfrm>
          <a:prstGeom prst="rect">
            <a:avLst/>
          </a:prstGeom>
        </p:spPr>
      </p:pic>
      <p:sp>
        <p:nvSpPr>
          <p:cNvPr id="6" name="Parallellogram 1">
            <a:extLst>
              <a:ext uri="{FF2B5EF4-FFF2-40B4-BE49-F238E27FC236}">
                <a16:creationId xmlns:a16="http://schemas.microsoft.com/office/drawing/2014/main" id="{08A7C8C0-949A-D841-AB72-55058111624D}"/>
              </a:ext>
            </a:extLst>
          </p:cNvPr>
          <p:cNvSpPr/>
          <p:nvPr/>
        </p:nvSpPr>
        <p:spPr>
          <a:xfrm>
            <a:off x="595532" y="2767061"/>
            <a:ext cx="11000935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B73F1575-3B00-874F-9BDD-915D760ACA17}"/>
              </a:ext>
            </a:extLst>
          </p:cNvPr>
          <p:cNvSpPr txBox="1">
            <a:spLocks/>
          </p:cNvSpPr>
          <p:nvPr/>
        </p:nvSpPr>
        <p:spPr>
          <a:xfrm>
            <a:off x="1418491" y="2767061"/>
            <a:ext cx="9355016" cy="1323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Ontdek het Werelderfgoed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Spreekbeurt door ….</a:t>
            </a:r>
          </a:p>
        </p:txBody>
      </p:sp>
      <p:sp>
        <p:nvSpPr>
          <p:cNvPr id="5" name="Rechthoek 3">
            <a:extLst>
              <a:ext uri="{FF2B5EF4-FFF2-40B4-BE49-F238E27FC236}">
                <a16:creationId xmlns:a16="http://schemas.microsoft.com/office/drawing/2014/main" id="{AB090F9E-E0D5-C644-8757-EDC8A824CF65}"/>
              </a:ext>
            </a:extLst>
          </p:cNvPr>
          <p:cNvSpPr/>
          <p:nvPr/>
        </p:nvSpPr>
        <p:spPr>
          <a:xfrm>
            <a:off x="10192735" y="6807900"/>
            <a:ext cx="19992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212C8F49-B99A-D143-891A-028FCB34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89" y="5306785"/>
            <a:ext cx="4531254" cy="1323878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nl-NL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r>
              <a:rPr lang="nl-NL" sz="2400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(klik op notities bij iedere dia voor meer informatie) </a:t>
            </a:r>
          </a:p>
          <a:p>
            <a:pPr marL="514350" indent="-514350">
              <a:buNone/>
            </a:pPr>
            <a:endParaRPr lang="nl-NL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nl-NL" sz="24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74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8E4A89C-FF15-1643-BC4D-6675B29B9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1"/>
            <a:ext cx="12191999" cy="6857999"/>
          </a:xfrm>
        </p:spPr>
      </p:pic>
      <p:sp>
        <p:nvSpPr>
          <p:cNvPr id="12" name="Rechthoek 11"/>
          <p:cNvSpPr/>
          <p:nvPr/>
        </p:nvSpPr>
        <p:spPr>
          <a:xfrm>
            <a:off x="0" y="6428514"/>
            <a:ext cx="12192000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Parallellogram 1">
            <a:extLst>
              <a:ext uri="{FF2B5EF4-FFF2-40B4-BE49-F238E27FC236}">
                <a16:creationId xmlns:a16="http://schemas.microsoft.com/office/drawing/2014/main" id="{36D9E0BB-B870-204A-8431-8A259C56884C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6"/>
          <p:cNvSpPr txBox="1">
            <a:spLocks/>
          </p:cNvSpPr>
          <p:nvPr/>
        </p:nvSpPr>
        <p:spPr>
          <a:xfrm>
            <a:off x="1113193" y="537799"/>
            <a:ext cx="5173222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Ir. D.F. </a:t>
            </a:r>
            <a:r>
              <a:rPr lang="nl-N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Woudagemaal</a:t>
            </a:r>
            <a:endParaRPr lang="nl-N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0280374" y="6160693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w of colorful buildings&#10;&#10;Description automatically generated with medium confidence">
            <a:extLst>
              <a:ext uri="{FF2B5EF4-FFF2-40B4-BE49-F238E27FC236}">
                <a16:creationId xmlns:a16="http://schemas.microsoft.com/office/drawing/2014/main" id="{1EA428C3-F560-554E-B012-926086183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53008"/>
            <a:ext cx="12192000" cy="6858000"/>
          </a:xfrm>
        </p:spPr>
      </p:pic>
      <p:sp>
        <p:nvSpPr>
          <p:cNvPr id="12" name="Rechthoek 11"/>
          <p:cNvSpPr/>
          <p:nvPr/>
        </p:nvSpPr>
        <p:spPr>
          <a:xfrm>
            <a:off x="-37432" y="6428514"/>
            <a:ext cx="12229432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" name="Parallellogram 1">
            <a:extLst>
              <a:ext uri="{FF2B5EF4-FFF2-40B4-BE49-F238E27FC236}">
                <a16:creationId xmlns:a16="http://schemas.microsoft.com/office/drawing/2014/main" id="{4F216595-6F5D-0546-8AC9-A01DDB165436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6"/>
          <p:cNvSpPr txBox="1">
            <a:spLocks/>
          </p:cNvSpPr>
          <p:nvPr/>
        </p:nvSpPr>
        <p:spPr>
          <a:xfrm>
            <a:off x="1113193" y="564303"/>
            <a:ext cx="5173222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Willemstad, Curaçao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9ED70C0B-6B14-F545-8DEA-3656247435B8}"/>
              </a:ext>
            </a:extLst>
          </p:cNvPr>
          <p:cNvSpPr txBox="1"/>
          <p:nvPr/>
        </p:nvSpPr>
        <p:spPr>
          <a:xfrm>
            <a:off x="10121350" y="6160693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</a:rPr>
              <a:t>Bron</a:t>
            </a:r>
            <a:r>
              <a:rPr lang="en-GB" sz="900" dirty="0">
                <a:solidFill>
                  <a:schemeClr val="bg1"/>
                </a:solidFill>
              </a:rPr>
              <a:t>: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005E8B2D-ADBC-5742-ADA7-BC84E49BD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62"/>
            <a:ext cx="12192000" cy="6858001"/>
          </a:xfrm>
        </p:spPr>
      </p:pic>
      <p:sp>
        <p:nvSpPr>
          <p:cNvPr id="12" name="Rechthoek 11"/>
          <p:cNvSpPr/>
          <p:nvPr/>
        </p:nvSpPr>
        <p:spPr>
          <a:xfrm>
            <a:off x="0" y="6428514"/>
            <a:ext cx="12192000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Parallellogram 1">
            <a:extLst>
              <a:ext uri="{FF2B5EF4-FFF2-40B4-BE49-F238E27FC236}">
                <a16:creationId xmlns:a16="http://schemas.microsoft.com/office/drawing/2014/main" id="{502F70D7-50BF-EC4A-8C45-BCE047B62F89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6"/>
          <p:cNvSpPr txBox="1">
            <a:spLocks/>
          </p:cNvSpPr>
          <p:nvPr/>
        </p:nvSpPr>
        <p:spPr>
          <a:xfrm>
            <a:off x="1113193" y="536967"/>
            <a:ext cx="5173222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Droogmakerij de Beemster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0286337" y="6197682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9D8743BD-18DF-9043-86FE-32E409FB8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68" y="0"/>
            <a:ext cx="12180132" cy="6851324"/>
          </a:xfrm>
        </p:spPr>
      </p:pic>
      <p:sp>
        <p:nvSpPr>
          <p:cNvPr id="12" name="Rechthoek 11"/>
          <p:cNvSpPr/>
          <p:nvPr/>
        </p:nvSpPr>
        <p:spPr>
          <a:xfrm>
            <a:off x="0" y="6388409"/>
            <a:ext cx="12192000" cy="60022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Parallellogram 1">
            <a:extLst>
              <a:ext uri="{FF2B5EF4-FFF2-40B4-BE49-F238E27FC236}">
                <a16:creationId xmlns:a16="http://schemas.microsoft.com/office/drawing/2014/main" id="{453E9A23-2C26-0E42-A6F1-10FA40356B3F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/>
          <p:cNvSpPr txBox="1">
            <a:spLocks/>
          </p:cNvSpPr>
          <p:nvPr/>
        </p:nvSpPr>
        <p:spPr>
          <a:xfrm>
            <a:off x="1113193" y="523557"/>
            <a:ext cx="5173222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Rietveld Schröderhuis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0270672" y="6141248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, outdoor, beach, shore&#10;&#10;Description automatically generated">
            <a:extLst>
              <a:ext uri="{FF2B5EF4-FFF2-40B4-BE49-F238E27FC236}">
                <a16:creationId xmlns:a16="http://schemas.microsoft.com/office/drawing/2014/main" id="{4F20A812-3F1C-914F-A961-CCDAC516B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12" name="Rechthoek 11"/>
          <p:cNvSpPr/>
          <p:nvPr/>
        </p:nvSpPr>
        <p:spPr>
          <a:xfrm>
            <a:off x="0" y="6428514"/>
            <a:ext cx="12192000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Parallellogram 1">
            <a:extLst>
              <a:ext uri="{FF2B5EF4-FFF2-40B4-BE49-F238E27FC236}">
                <a16:creationId xmlns:a16="http://schemas.microsoft.com/office/drawing/2014/main" id="{38B24126-32BE-C54F-88B3-358FE037E84C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/>
          <p:cNvSpPr txBox="1">
            <a:spLocks/>
          </p:cNvSpPr>
          <p:nvPr/>
        </p:nvSpPr>
        <p:spPr>
          <a:xfrm>
            <a:off x="1113193" y="523557"/>
            <a:ext cx="5173222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Waddenzee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0254344" y="6160694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FA6BA761-4C69-BE48-A345-D970FB638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4" y="0"/>
            <a:ext cx="12192001" cy="6858000"/>
          </a:xfrm>
        </p:spPr>
      </p:pic>
      <p:sp>
        <p:nvSpPr>
          <p:cNvPr id="12" name="Rechthoek 11"/>
          <p:cNvSpPr/>
          <p:nvPr/>
        </p:nvSpPr>
        <p:spPr>
          <a:xfrm>
            <a:off x="0" y="6428514"/>
            <a:ext cx="12192000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Parallellogram 1">
            <a:extLst>
              <a:ext uri="{FF2B5EF4-FFF2-40B4-BE49-F238E27FC236}">
                <a16:creationId xmlns:a16="http://schemas.microsoft.com/office/drawing/2014/main" id="{9852D064-65F5-E244-88C4-065DEC32A436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/>
          <p:cNvSpPr txBox="1">
            <a:spLocks/>
          </p:cNvSpPr>
          <p:nvPr/>
        </p:nvSpPr>
        <p:spPr>
          <a:xfrm>
            <a:off x="1113193" y="523557"/>
            <a:ext cx="5173222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Grachtengordel van Amsterdam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0262381" y="6197682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94C7E3EA-3247-3442-B714-6FE595724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2" name="Rechthoek 11"/>
          <p:cNvSpPr/>
          <p:nvPr/>
        </p:nvSpPr>
        <p:spPr>
          <a:xfrm>
            <a:off x="0" y="6428514"/>
            <a:ext cx="12192000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Parallellogram 1">
            <a:extLst>
              <a:ext uri="{FF2B5EF4-FFF2-40B4-BE49-F238E27FC236}">
                <a16:creationId xmlns:a16="http://schemas.microsoft.com/office/drawing/2014/main" id="{C8133634-D964-D140-8046-59E3ECEEEE69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/>
          <p:cNvSpPr txBox="1">
            <a:spLocks/>
          </p:cNvSpPr>
          <p:nvPr/>
        </p:nvSpPr>
        <p:spPr>
          <a:xfrm>
            <a:off x="1113193" y="537799"/>
            <a:ext cx="5173222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Van Nellefabriek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0282151" y="6197682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A9711915-0320-AA4B-85FA-3A28995BF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99678"/>
            <a:ext cx="12192000" cy="6858000"/>
          </a:xfrm>
        </p:spPr>
      </p:pic>
      <p:sp>
        <p:nvSpPr>
          <p:cNvPr id="12" name="Rechthoek 11"/>
          <p:cNvSpPr/>
          <p:nvPr/>
        </p:nvSpPr>
        <p:spPr>
          <a:xfrm>
            <a:off x="0" y="6428514"/>
            <a:ext cx="12192000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Parallellogram 1">
            <a:extLst>
              <a:ext uri="{FF2B5EF4-FFF2-40B4-BE49-F238E27FC236}">
                <a16:creationId xmlns:a16="http://schemas.microsoft.com/office/drawing/2014/main" id="{3F5BA849-205F-F643-AA3E-D341C0A85089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/>
          <p:cNvSpPr txBox="1">
            <a:spLocks/>
          </p:cNvSpPr>
          <p:nvPr/>
        </p:nvSpPr>
        <p:spPr>
          <a:xfrm>
            <a:off x="1113193" y="523557"/>
            <a:ext cx="5173222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Koloniën van Weldadigheid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0263054" y="6174378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031584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CCE1BFA6-0EDB-5F4F-BD29-3BFC13F8B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911"/>
            <a:ext cx="12192813" cy="6858457"/>
          </a:xfrm>
        </p:spPr>
      </p:pic>
      <p:sp>
        <p:nvSpPr>
          <p:cNvPr id="12" name="Rechthoek 11"/>
          <p:cNvSpPr/>
          <p:nvPr/>
        </p:nvSpPr>
        <p:spPr>
          <a:xfrm>
            <a:off x="0" y="6428514"/>
            <a:ext cx="12192000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8" name="Parallellogram 1">
            <a:extLst>
              <a:ext uri="{FF2B5EF4-FFF2-40B4-BE49-F238E27FC236}">
                <a16:creationId xmlns:a16="http://schemas.microsoft.com/office/drawing/2014/main" id="{FD4E8A36-1A42-B849-9807-6F7DF956126E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/>
          <p:cNvSpPr txBox="1">
            <a:spLocks/>
          </p:cNvSpPr>
          <p:nvPr/>
        </p:nvSpPr>
        <p:spPr>
          <a:xfrm>
            <a:off x="1113193" y="541526"/>
            <a:ext cx="5173222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Neder-Germaanse Limes</a:t>
            </a:r>
          </a:p>
        </p:txBody>
      </p:sp>
      <p:sp>
        <p:nvSpPr>
          <p:cNvPr id="17" name="Tekstvak 6">
            <a:extLst>
              <a:ext uri="{FF2B5EF4-FFF2-40B4-BE49-F238E27FC236}">
                <a16:creationId xmlns:a16="http://schemas.microsoft.com/office/drawing/2014/main" id="{3CE8B2B2-E566-8E4D-91EE-DBB7C244750A}"/>
              </a:ext>
            </a:extLst>
          </p:cNvPr>
          <p:cNvSpPr txBox="1"/>
          <p:nvPr/>
        </p:nvSpPr>
        <p:spPr>
          <a:xfrm>
            <a:off x="10249488" y="6169856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458570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BF5A45C-81A8-FB46-B8BC-F924CEE72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43" b="10396"/>
          <a:stretch/>
        </p:blipFill>
        <p:spPr>
          <a:xfrm>
            <a:off x="590842" y="1547446"/>
            <a:ext cx="10660253" cy="4621795"/>
          </a:xfrm>
          <a:prstGeom prst="rect">
            <a:avLst/>
          </a:prstGeom>
        </p:spPr>
      </p:pic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00222" y="1547446"/>
            <a:ext cx="10515600" cy="477346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Quiz: </a:t>
            </a:r>
            <a:r>
              <a:rPr lang="nl-NL" sz="2400" dirty="0">
                <a:latin typeface="Arial" pitchFamily="34" charset="0"/>
                <a:cs typeface="Arial" pitchFamily="34" charset="0"/>
                <a:hlinkClick r:id="rId4"/>
              </a:rPr>
              <a:t>https://www.werelderfgoed.nl/nl/onderwijs/quiz</a:t>
            </a: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nl-NL" dirty="0"/>
          </a:p>
        </p:txBody>
      </p:sp>
      <p:sp>
        <p:nvSpPr>
          <p:cNvPr id="6" name="Parallellogram 1">
            <a:extLst>
              <a:ext uri="{FF2B5EF4-FFF2-40B4-BE49-F238E27FC236}">
                <a16:creationId xmlns:a16="http://schemas.microsoft.com/office/drawing/2014/main" id="{8D3ED117-326C-C04D-9B9E-EBAEA5C29200}"/>
              </a:ext>
            </a:extLst>
          </p:cNvPr>
          <p:cNvSpPr/>
          <p:nvPr/>
        </p:nvSpPr>
        <p:spPr>
          <a:xfrm>
            <a:off x="590843" y="223568"/>
            <a:ext cx="11000935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81BF231B-2358-9E4C-B873-A6EDD0EE8149}"/>
              </a:ext>
            </a:extLst>
          </p:cNvPr>
          <p:cNvSpPr txBox="1">
            <a:spLocks/>
          </p:cNvSpPr>
          <p:nvPr/>
        </p:nvSpPr>
        <p:spPr>
          <a:xfrm>
            <a:off x="1488433" y="223568"/>
            <a:ext cx="9355016" cy="1323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Let’s</a:t>
            </a:r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quizzzzzz</a:t>
            </a:r>
            <a:endParaRPr lang="nl-N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Bent-Up Arrow 10">
            <a:extLst>
              <a:ext uri="{FF2B5EF4-FFF2-40B4-BE49-F238E27FC236}">
                <a16:creationId xmlns:a16="http://schemas.microsoft.com/office/drawing/2014/main" id="{AA79BE3D-4171-9C4F-A3EB-AA3FB71D3B0B}"/>
              </a:ext>
            </a:extLst>
          </p:cNvPr>
          <p:cNvSpPr/>
          <p:nvPr/>
        </p:nvSpPr>
        <p:spPr>
          <a:xfrm rot="10800000" flipH="1">
            <a:off x="3008243" y="4717774"/>
            <a:ext cx="1497496" cy="1060174"/>
          </a:xfrm>
          <a:prstGeom prst="bent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4677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03F778F-FE10-124C-A875-C6AA2E6E6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2225" t="11638" r="11929" b="1975"/>
          <a:stretch/>
        </p:blipFill>
        <p:spPr bwMode="auto">
          <a:xfrm>
            <a:off x="5627078" y="1510815"/>
            <a:ext cx="5627080" cy="4918124"/>
          </a:xfrm>
          <a:prstGeom prst="rect">
            <a:avLst/>
          </a:prstGeom>
          <a:noFill/>
        </p:spPr>
      </p:pic>
      <p:sp>
        <p:nvSpPr>
          <p:cNvPr id="8" name="Parallellogram 1">
            <a:extLst>
              <a:ext uri="{FF2B5EF4-FFF2-40B4-BE49-F238E27FC236}">
                <a16:creationId xmlns:a16="http://schemas.microsoft.com/office/drawing/2014/main" id="{C52BF148-14F8-B449-B68D-DF25EC66A20F}"/>
              </a:ext>
            </a:extLst>
          </p:cNvPr>
          <p:cNvSpPr/>
          <p:nvPr/>
        </p:nvSpPr>
        <p:spPr>
          <a:xfrm>
            <a:off x="590843" y="223568"/>
            <a:ext cx="11000935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11344" y="1761026"/>
            <a:ext cx="10515600" cy="448627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 Wat is Werelderfgoed?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 Werelderfgoed dichtbij</a:t>
            </a:r>
          </a:p>
          <a:p>
            <a:pPr marL="0" indent="0">
              <a:buNone/>
            </a:pPr>
            <a:endParaRPr lang="nl-NL" sz="2400" strike="sngStrike" dirty="0"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 Meer ontdekken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Quiz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Vragen?  </a:t>
            </a:r>
          </a:p>
        </p:txBody>
      </p:sp>
      <p:sp>
        <p:nvSpPr>
          <p:cNvPr id="10" name="Titel 6">
            <a:extLst>
              <a:ext uri="{FF2B5EF4-FFF2-40B4-BE49-F238E27FC236}">
                <a16:creationId xmlns:a16="http://schemas.microsoft.com/office/drawing/2014/main" id="{5F66587A-586B-2348-8FB2-44A96C41DE1C}"/>
              </a:ext>
            </a:extLst>
          </p:cNvPr>
          <p:cNvSpPr txBox="1">
            <a:spLocks/>
          </p:cNvSpPr>
          <p:nvPr/>
        </p:nvSpPr>
        <p:spPr>
          <a:xfrm>
            <a:off x="2234461" y="223568"/>
            <a:ext cx="7713697" cy="1323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Ontdek het Werelderfgoed</a:t>
            </a:r>
          </a:p>
        </p:txBody>
      </p:sp>
      <p:sp>
        <p:nvSpPr>
          <p:cNvPr id="12" name="Rechthoek 3">
            <a:extLst>
              <a:ext uri="{FF2B5EF4-FFF2-40B4-BE49-F238E27FC236}">
                <a16:creationId xmlns:a16="http://schemas.microsoft.com/office/drawing/2014/main" id="{40CD4380-F62D-8E4F-A04E-7B203D56134D}"/>
              </a:ext>
            </a:extLst>
          </p:cNvPr>
          <p:cNvSpPr/>
          <p:nvPr/>
        </p:nvSpPr>
        <p:spPr>
          <a:xfrm>
            <a:off x="9308614" y="6239090"/>
            <a:ext cx="19992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732744" y="1547446"/>
            <a:ext cx="10515600" cy="47734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Wil je zelf meer ontdekken? Kijk op:</a:t>
            </a:r>
            <a:br>
              <a:rPr lang="nl-NL" sz="2400" dirty="0">
                <a:latin typeface="Arial" pitchFamily="34" charset="0"/>
                <a:cs typeface="Arial" pitchFamily="34" charset="0"/>
              </a:rPr>
            </a:br>
            <a:r>
              <a:rPr lang="nl-NL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nl-NL" sz="2400" dirty="0">
                <a:latin typeface="Arial" pitchFamily="34" charset="0"/>
                <a:cs typeface="Arial" pitchFamily="34" charset="0"/>
                <a:hlinkClick r:id="rId3"/>
              </a:rPr>
              <a:t>www.werelderfgoed.nl</a:t>
            </a:r>
            <a:br>
              <a:rPr lang="nl-NL" sz="2400" dirty="0">
                <a:latin typeface="Arial" pitchFamily="34" charset="0"/>
                <a:cs typeface="Arial" pitchFamily="34" charset="0"/>
              </a:rPr>
            </a:br>
            <a:r>
              <a:rPr lang="nl-NL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nl-NL" sz="2400" dirty="0">
                <a:latin typeface="Arial" pitchFamily="34" charset="0"/>
                <a:cs typeface="Arial" pitchFamily="34" charset="0"/>
                <a:hlinkClick r:id="rId4"/>
              </a:rPr>
              <a:t>www.unesco.nl</a:t>
            </a: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Tip – Kijk een Klokhuisaflevering over Werelderfgoed.</a:t>
            </a:r>
            <a:br>
              <a:rPr lang="nl-NL" sz="2400" dirty="0">
                <a:latin typeface="Arial" pitchFamily="34" charset="0"/>
                <a:cs typeface="Arial" pitchFamily="34" charset="0"/>
              </a:rPr>
            </a:br>
            <a:r>
              <a:rPr lang="nl-NL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nl-NL" sz="2400" dirty="0">
                <a:latin typeface="Arial" pitchFamily="34" charset="0"/>
                <a:cs typeface="Arial" pitchFamily="34" charset="0"/>
                <a:hlinkClick r:id="rId5"/>
              </a:rPr>
              <a:t>https://www.werelderfgoed.nl/nl/onderwijs/het-klokhuis</a:t>
            </a: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dirty="0"/>
          </a:p>
        </p:txBody>
      </p:sp>
      <p:sp>
        <p:nvSpPr>
          <p:cNvPr id="6" name="Parallellogram 1">
            <a:extLst>
              <a:ext uri="{FF2B5EF4-FFF2-40B4-BE49-F238E27FC236}">
                <a16:creationId xmlns:a16="http://schemas.microsoft.com/office/drawing/2014/main" id="{8D3ED117-326C-C04D-9B9E-EBAEA5C29200}"/>
              </a:ext>
            </a:extLst>
          </p:cNvPr>
          <p:cNvSpPr/>
          <p:nvPr/>
        </p:nvSpPr>
        <p:spPr>
          <a:xfrm>
            <a:off x="590843" y="223568"/>
            <a:ext cx="11000935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81BF231B-2358-9E4C-B873-A6EDD0EE8149}"/>
              </a:ext>
            </a:extLst>
          </p:cNvPr>
          <p:cNvSpPr txBox="1">
            <a:spLocks/>
          </p:cNvSpPr>
          <p:nvPr/>
        </p:nvSpPr>
        <p:spPr>
          <a:xfrm>
            <a:off x="1488433" y="223568"/>
            <a:ext cx="9355016" cy="1323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Meer ontdekken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logram 1">
            <a:extLst>
              <a:ext uri="{FF2B5EF4-FFF2-40B4-BE49-F238E27FC236}">
                <a16:creationId xmlns:a16="http://schemas.microsoft.com/office/drawing/2014/main" id="{08A7C8C0-949A-D841-AB72-55058111624D}"/>
              </a:ext>
            </a:extLst>
          </p:cNvPr>
          <p:cNvSpPr/>
          <p:nvPr/>
        </p:nvSpPr>
        <p:spPr>
          <a:xfrm>
            <a:off x="595532" y="2767061"/>
            <a:ext cx="11000935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B73F1575-3B00-874F-9BDD-915D760ACA17}"/>
              </a:ext>
            </a:extLst>
          </p:cNvPr>
          <p:cNvSpPr txBox="1">
            <a:spLocks/>
          </p:cNvSpPr>
          <p:nvPr/>
        </p:nvSpPr>
        <p:spPr>
          <a:xfrm>
            <a:off x="1493122" y="2767061"/>
            <a:ext cx="9355016" cy="1323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4057961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logram 1">
            <a:extLst>
              <a:ext uri="{FF2B5EF4-FFF2-40B4-BE49-F238E27FC236}">
                <a16:creationId xmlns:a16="http://schemas.microsoft.com/office/drawing/2014/main" id="{08A7C8C0-949A-D841-AB72-55058111624D}"/>
              </a:ext>
            </a:extLst>
          </p:cNvPr>
          <p:cNvSpPr/>
          <p:nvPr/>
        </p:nvSpPr>
        <p:spPr>
          <a:xfrm>
            <a:off x="595532" y="2767061"/>
            <a:ext cx="11000935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B73F1575-3B00-874F-9BDD-915D760ACA17}"/>
              </a:ext>
            </a:extLst>
          </p:cNvPr>
          <p:cNvSpPr txBox="1">
            <a:spLocks/>
          </p:cNvSpPr>
          <p:nvPr/>
        </p:nvSpPr>
        <p:spPr>
          <a:xfrm>
            <a:off x="1493122" y="2767061"/>
            <a:ext cx="9355016" cy="1323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Bedankt voor je aandacht! </a:t>
            </a:r>
          </a:p>
        </p:txBody>
      </p:sp>
    </p:spTree>
    <p:extLst>
      <p:ext uri="{BB962C8B-B14F-4D97-AF65-F5344CB8AC3E}">
        <p14:creationId xmlns:p14="http://schemas.microsoft.com/office/powerpoint/2010/main" val="3282004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logram 1">
            <a:extLst>
              <a:ext uri="{FF2B5EF4-FFF2-40B4-BE49-F238E27FC236}">
                <a16:creationId xmlns:a16="http://schemas.microsoft.com/office/drawing/2014/main" id="{C52BF148-14F8-B449-B68D-DF25EC66A20F}"/>
              </a:ext>
            </a:extLst>
          </p:cNvPr>
          <p:cNvSpPr/>
          <p:nvPr/>
        </p:nvSpPr>
        <p:spPr>
          <a:xfrm>
            <a:off x="590843" y="223568"/>
            <a:ext cx="11000935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11344" y="1761026"/>
            <a:ext cx="10515600" cy="44862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Werelderfgoed bestaat uit gebieden of gebouwen, die uniek en onvervangbaar zijn op de wereld.</a:t>
            </a:r>
          </a:p>
          <a:p>
            <a:pPr>
              <a:lnSpc>
                <a:spcPct val="100000"/>
              </a:lnSpc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Deze unieke wereldschatten willen we beschermen en bewaren. </a:t>
            </a:r>
          </a:p>
          <a:p>
            <a:pPr>
              <a:lnSpc>
                <a:spcPct val="110000"/>
              </a:lnSpc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Werelderfgoed ben je niet zomaar. Het moet op de </a:t>
            </a:r>
            <a:r>
              <a:rPr lang="nl-NL" sz="2400" b="1" i="1" dirty="0">
                <a:latin typeface="Arial" pitchFamily="34" charset="0"/>
                <a:cs typeface="Arial" pitchFamily="34" charset="0"/>
              </a:rPr>
              <a:t>UNESCO Werelderfgoedlijst</a:t>
            </a:r>
            <a:r>
              <a:rPr lang="nl-NL" sz="2400" dirty="0">
                <a:latin typeface="Arial" pitchFamily="34" charset="0"/>
                <a:cs typeface="Arial" pitchFamily="34" charset="0"/>
              </a:rPr>
              <a:t> staan.  </a:t>
            </a:r>
          </a:p>
        </p:txBody>
      </p:sp>
      <p:sp>
        <p:nvSpPr>
          <p:cNvPr id="10" name="Titel 6">
            <a:extLst>
              <a:ext uri="{FF2B5EF4-FFF2-40B4-BE49-F238E27FC236}">
                <a16:creationId xmlns:a16="http://schemas.microsoft.com/office/drawing/2014/main" id="{5F66587A-586B-2348-8FB2-44A96C41DE1C}"/>
              </a:ext>
            </a:extLst>
          </p:cNvPr>
          <p:cNvSpPr txBox="1">
            <a:spLocks/>
          </p:cNvSpPr>
          <p:nvPr/>
        </p:nvSpPr>
        <p:spPr>
          <a:xfrm>
            <a:off x="2175176" y="223568"/>
            <a:ext cx="7832268" cy="1323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Wat is Werelderfgoed?</a:t>
            </a:r>
          </a:p>
        </p:txBody>
      </p:sp>
    </p:spTree>
    <p:extLst>
      <p:ext uri="{BB962C8B-B14F-4D97-AF65-F5344CB8AC3E}">
        <p14:creationId xmlns:p14="http://schemas.microsoft.com/office/powerpoint/2010/main" val="3071580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s://farm6.staticflickr.com/5290/5325919042_863237464b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843" y="1885096"/>
            <a:ext cx="5286991" cy="3519153"/>
          </a:xfrm>
          <a:prstGeom prst="rect">
            <a:avLst/>
          </a:prstGeom>
          <a:noFill/>
        </p:spPr>
      </p:pic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1103345" y="5212506"/>
            <a:ext cx="10018923" cy="124162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nl-NL" sz="6200" dirty="0">
                <a:latin typeface="Arial" pitchFamily="34" charset="0"/>
                <a:cs typeface="Arial" pitchFamily="34" charset="0"/>
              </a:rPr>
              <a:t>   </a:t>
            </a:r>
            <a:r>
              <a:rPr lang="nl-NL" sz="3100" dirty="0">
                <a:latin typeface="Arial" pitchFamily="34" charset="0"/>
                <a:cs typeface="Arial" pitchFamily="34" charset="0"/>
              </a:rPr>
              <a:t>Unieke natuurgebieden of uitzonderlijke bouwwerken in de wereld </a:t>
            </a:r>
            <a:endParaRPr lang="nl-NL" sz="31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 descr="https://farm7.staticflickr.com/6144/5918731628_948d5b0612_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8067" y="1885096"/>
            <a:ext cx="5274607" cy="3519153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1579801" y="5142337"/>
            <a:ext cx="44482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</a:rPr>
              <a:t>Bron</a:t>
            </a:r>
            <a:r>
              <a:rPr lang="en-GB" sz="900" dirty="0">
                <a:solidFill>
                  <a:schemeClr val="bg1"/>
                </a:solidFill>
              </a:rPr>
              <a:t>: </a:t>
            </a:r>
            <a:r>
              <a:rPr lang="en-GB" sz="900" dirty="0" err="1">
                <a:solidFill>
                  <a:schemeClr val="bg1"/>
                </a:solidFill>
              </a:rPr>
              <a:t>www.unesco.nl</a:t>
            </a:r>
            <a:r>
              <a:rPr lang="en-GB" sz="900" dirty="0">
                <a:solidFill>
                  <a:schemeClr val="bg1"/>
                </a:solidFill>
              </a:rPr>
              <a:t> - Grand Canyon National Park. (</a:t>
            </a:r>
            <a:r>
              <a:rPr lang="en-GB" sz="900" dirty="0" err="1">
                <a:solidFill>
                  <a:schemeClr val="bg1"/>
                </a:solidFill>
              </a:rPr>
              <a:t>Foto</a:t>
            </a:r>
            <a:r>
              <a:rPr lang="en-GB" sz="900" dirty="0">
                <a:solidFill>
                  <a:schemeClr val="bg1"/>
                </a:solidFill>
              </a:rPr>
              <a:t>: CC/</a:t>
            </a:r>
            <a:r>
              <a:rPr lang="en-GB" sz="900" dirty="0" err="1">
                <a:solidFill>
                  <a:schemeClr val="bg1"/>
                </a:solidFill>
              </a:rPr>
              <a:t>Flickr.com</a:t>
            </a:r>
            <a:r>
              <a:rPr lang="en-GB" sz="900" dirty="0">
                <a:solidFill>
                  <a:schemeClr val="bg1"/>
                </a:solidFill>
              </a:rPr>
              <a:t> | Stuart Seeger)</a:t>
            </a:r>
          </a:p>
        </p:txBody>
      </p:sp>
      <p:sp>
        <p:nvSpPr>
          <p:cNvPr id="8" name="Tekstvak 10">
            <a:extLst>
              <a:ext uri="{FF2B5EF4-FFF2-40B4-BE49-F238E27FC236}">
                <a16:creationId xmlns:a16="http://schemas.microsoft.com/office/drawing/2014/main" id="{32DFCA85-5A2C-7D45-9836-D916961ECA3E}"/>
              </a:ext>
            </a:extLst>
          </p:cNvPr>
          <p:cNvSpPr txBox="1"/>
          <p:nvPr/>
        </p:nvSpPr>
        <p:spPr>
          <a:xfrm>
            <a:off x="7776463" y="5141436"/>
            <a:ext cx="3643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</a:rPr>
              <a:t>Bron</a:t>
            </a:r>
            <a:r>
              <a:rPr lang="en-GB" sz="900" dirty="0">
                <a:solidFill>
                  <a:schemeClr val="bg1"/>
                </a:solidFill>
              </a:rPr>
              <a:t>: </a:t>
            </a:r>
            <a:r>
              <a:rPr lang="en-GB" sz="900" dirty="0" err="1">
                <a:solidFill>
                  <a:schemeClr val="bg1"/>
                </a:solidFill>
              </a:rPr>
              <a:t>www.unesco.nl</a:t>
            </a:r>
            <a:r>
              <a:rPr lang="en-GB" sz="900" dirty="0">
                <a:solidFill>
                  <a:schemeClr val="bg1"/>
                </a:solidFill>
              </a:rPr>
              <a:t> - Gizeh - </a:t>
            </a:r>
            <a:r>
              <a:rPr lang="en-GB" sz="900" dirty="0" err="1">
                <a:solidFill>
                  <a:schemeClr val="bg1"/>
                </a:solidFill>
              </a:rPr>
              <a:t>Esfinx</a:t>
            </a:r>
            <a:r>
              <a:rPr lang="en-GB" sz="900" dirty="0">
                <a:solidFill>
                  <a:schemeClr val="bg1"/>
                </a:solidFill>
              </a:rPr>
              <a:t>. (</a:t>
            </a:r>
            <a:r>
              <a:rPr lang="en-GB" sz="900" dirty="0" err="1">
                <a:solidFill>
                  <a:schemeClr val="bg1"/>
                </a:solidFill>
              </a:rPr>
              <a:t>Foto</a:t>
            </a:r>
            <a:r>
              <a:rPr lang="en-GB" sz="900" dirty="0">
                <a:solidFill>
                  <a:schemeClr val="bg1"/>
                </a:solidFill>
              </a:rPr>
              <a:t>: CC/</a:t>
            </a:r>
            <a:r>
              <a:rPr lang="en-GB" sz="900" dirty="0" err="1">
                <a:solidFill>
                  <a:schemeClr val="bg1"/>
                </a:solidFill>
              </a:rPr>
              <a:t>Flickr.com</a:t>
            </a:r>
            <a:r>
              <a:rPr lang="en-GB" sz="900" dirty="0">
                <a:solidFill>
                  <a:schemeClr val="bg1"/>
                </a:solidFill>
              </a:rPr>
              <a:t> | Pilar Torres)</a:t>
            </a:r>
          </a:p>
        </p:txBody>
      </p:sp>
      <p:sp>
        <p:nvSpPr>
          <p:cNvPr id="13" name="Parallellogram 1">
            <a:extLst>
              <a:ext uri="{FF2B5EF4-FFF2-40B4-BE49-F238E27FC236}">
                <a16:creationId xmlns:a16="http://schemas.microsoft.com/office/drawing/2014/main" id="{9CFB9AE3-0E8B-404D-BA15-151E6D616C46}"/>
              </a:ext>
            </a:extLst>
          </p:cNvPr>
          <p:cNvSpPr/>
          <p:nvPr/>
        </p:nvSpPr>
        <p:spPr>
          <a:xfrm>
            <a:off x="590843" y="223568"/>
            <a:ext cx="11000935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el 6">
            <a:extLst>
              <a:ext uri="{FF2B5EF4-FFF2-40B4-BE49-F238E27FC236}">
                <a16:creationId xmlns:a16="http://schemas.microsoft.com/office/drawing/2014/main" id="{0B0DAD54-FFD3-CF41-AE4E-1C5790AF7120}"/>
              </a:ext>
            </a:extLst>
          </p:cNvPr>
          <p:cNvSpPr txBox="1">
            <a:spLocks/>
          </p:cNvSpPr>
          <p:nvPr/>
        </p:nvSpPr>
        <p:spPr>
          <a:xfrm>
            <a:off x="1467864" y="239108"/>
            <a:ext cx="9587731" cy="1323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Wat is Werelderfgoed?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0842" y="1801812"/>
            <a:ext cx="5838458" cy="325437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Ook in ons Koninkrijk zijn unieke gebieden en gebouwen die op de Werelderfgoedlijst van UNESCO staan. 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nl-NL" sz="2400" dirty="0">
                <a:latin typeface="Arial" pitchFamily="34" charset="0"/>
                <a:cs typeface="Arial" pitchFamily="34" charset="0"/>
              </a:rPr>
            </a:br>
            <a:r>
              <a:rPr lang="nl-NL" sz="2400" dirty="0">
                <a:latin typeface="Arial" pitchFamily="34" charset="0"/>
                <a:cs typeface="Arial" pitchFamily="34" charset="0"/>
              </a:rPr>
              <a:t>Ze worden door mensen van over de hele wereld bezocht. </a:t>
            </a:r>
            <a:endParaRPr lang="nl-NL" sz="7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nl-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Wandeling Langs de Grachten - mei"/>
          <p:cNvPicPr>
            <a:picLocks noChangeAspect="1" noChangeArrowheads="1"/>
          </p:cNvPicPr>
          <p:nvPr/>
        </p:nvPicPr>
        <p:blipFill rotWithShape="1">
          <a:blip r:embed="rId3"/>
          <a:srcRect r="56791"/>
          <a:stretch/>
        </p:blipFill>
        <p:spPr bwMode="auto">
          <a:xfrm>
            <a:off x="6691532" y="1547446"/>
            <a:ext cx="4572001" cy="4872867"/>
          </a:xfrm>
          <a:prstGeom prst="rect">
            <a:avLst/>
          </a:prstGeom>
          <a:noFill/>
        </p:spPr>
      </p:pic>
      <p:sp>
        <p:nvSpPr>
          <p:cNvPr id="8" name="Tekstvak 7"/>
          <p:cNvSpPr txBox="1"/>
          <p:nvPr/>
        </p:nvSpPr>
        <p:spPr>
          <a:xfrm>
            <a:off x="9333549" y="6182231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  <p:sp>
        <p:nvSpPr>
          <p:cNvPr id="9" name="Parallellogram 1">
            <a:extLst>
              <a:ext uri="{FF2B5EF4-FFF2-40B4-BE49-F238E27FC236}">
                <a16:creationId xmlns:a16="http://schemas.microsoft.com/office/drawing/2014/main" id="{77066BAD-D914-F54A-8736-E46BD1A6C533}"/>
              </a:ext>
            </a:extLst>
          </p:cNvPr>
          <p:cNvSpPr/>
          <p:nvPr/>
        </p:nvSpPr>
        <p:spPr>
          <a:xfrm>
            <a:off x="590843" y="223568"/>
            <a:ext cx="11000935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6">
            <a:extLst>
              <a:ext uri="{FF2B5EF4-FFF2-40B4-BE49-F238E27FC236}">
                <a16:creationId xmlns:a16="http://schemas.microsoft.com/office/drawing/2014/main" id="{C05DE6AF-0282-6F4B-920D-4ECF0DCCDFCD}"/>
              </a:ext>
            </a:extLst>
          </p:cNvPr>
          <p:cNvSpPr txBox="1">
            <a:spLocks/>
          </p:cNvSpPr>
          <p:nvPr/>
        </p:nvSpPr>
        <p:spPr>
          <a:xfrm>
            <a:off x="1488433" y="223568"/>
            <a:ext cx="9355016" cy="1323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Werelderfgoed dichtbij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E9C7278-7169-4536-B791-3160CBDC7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788" b="2613"/>
          <a:stretch/>
        </p:blipFill>
        <p:spPr bwMode="auto">
          <a:xfrm>
            <a:off x="6879426" y="-1"/>
            <a:ext cx="5325826" cy="64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rallellogram 1">
            <a:extLst>
              <a:ext uri="{FF2B5EF4-FFF2-40B4-BE49-F238E27FC236}">
                <a16:creationId xmlns:a16="http://schemas.microsoft.com/office/drawing/2014/main" id="{5E22708E-840A-AC4A-B2FB-8E24EF110C2D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45BCD9C-56E5-B746-80CC-0FBEEB32A4D6}"/>
              </a:ext>
            </a:extLst>
          </p:cNvPr>
          <p:cNvSpPr txBox="1">
            <a:spLocks/>
          </p:cNvSpPr>
          <p:nvPr/>
        </p:nvSpPr>
        <p:spPr>
          <a:xfrm>
            <a:off x="1524974" y="223568"/>
            <a:ext cx="4349659" cy="1323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 de kaart</a:t>
            </a:r>
          </a:p>
        </p:txBody>
      </p:sp>
      <p:sp>
        <p:nvSpPr>
          <p:cNvPr id="10" name="Tekstvak 7">
            <a:extLst>
              <a:ext uri="{FF2B5EF4-FFF2-40B4-BE49-F238E27FC236}">
                <a16:creationId xmlns:a16="http://schemas.microsoft.com/office/drawing/2014/main" id="{D97656D2-7142-1D4C-B69E-347D0555CA87}"/>
              </a:ext>
            </a:extLst>
          </p:cNvPr>
          <p:cNvSpPr txBox="1"/>
          <p:nvPr/>
        </p:nvSpPr>
        <p:spPr>
          <a:xfrm rot="16200000">
            <a:off x="5912802" y="5243100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sky, outdoor, snow, plant&#10;&#10;Description automatically generated">
            <a:extLst>
              <a:ext uri="{FF2B5EF4-FFF2-40B4-BE49-F238E27FC236}">
                <a16:creationId xmlns:a16="http://schemas.microsoft.com/office/drawing/2014/main" id="{1D07E7D0-4C56-8B49-A6BC-945A5BE8A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59675"/>
            <a:ext cx="12192000" cy="6858000"/>
          </a:xfrm>
        </p:spPr>
      </p:pic>
      <p:sp>
        <p:nvSpPr>
          <p:cNvPr id="12" name="Rechthoek 11"/>
          <p:cNvSpPr/>
          <p:nvPr/>
        </p:nvSpPr>
        <p:spPr>
          <a:xfrm>
            <a:off x="0" y="6428514"/>
            <a:ext cx="12192000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0265410" y="6171358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  <p:sp>
        <p:nvSpPr>
          <p:cNvPr id="8" name="Parallellogram 1">
            <a:extLst>
              <a:ext uri="{FF2B5EF4-FFF2-40B4-BE49-F238E27FC236}">
                <a16:creationId xmlns:a16="http://schemas.microsoft.com/office/drawing/2014/main" id="{E7F37305-7C65-ED40-BD5F-A8EB60AEAB52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9A06A50B-4343-1042-A9F0-7AFF79E49EF6}"/>
              </a:ext>
            </a:extLst>
          </p:cNvPr>
          <p:cNvSpPr txBox="1">
            <a:spLocks/>
          </p:cNvSpPr>
          <p:nvPr/>
        </p:nvSpPr>
        <p:spPr>
          <a:xfrm>
            <a:off x="1524974" y="223568"/>
            <a:ext cx="4349659" cy="1323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Schokland en omgeving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water, sky&#10;&#10;Description automatically generated">
            <a:extLst>
              <a:ext uri="{FF2B5EF4-FFF2-40B4-BE49-F238E27FC236}">
                <a16:creationId xmlns:a16="http://schemas.microsoft.com/office/drawing/2014/main" id="{BA356127-8228-2848-95FB-45B70FA61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286"/>
            <a:ext cx="12184380" cy="6853714"/>
          </a:xfrm>
        </p:spPr>
      </p:pic>
      <p:sp>
        <p:nvSpPr>
          <p:cNvPr id="12" name="Rechthoek 11"/>
          <p:cNvSpPr/>
          <p:nvPr/>
        </p:nvSpPr>
        <p:spPr>
          <a:xfrm>
            <a:off x="0" y="6428514"/>
            <a:ext cx="12192000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Parallellogram 1">
            <a:extLst>
              <a:ext uri="{FF2B5EF4-FFF2-40B4-BE49-F238E27FC236}">
                <a16:creationId xmlns:a16="http://schemas.microsoft.com/office/drawing/2014/main" id="{12D0CFB3-9336-3D45-8911-B1C76897C38F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tel 6"/>
          <p:cNvSpPr txBox="1">
            <a:spLocks/>
          </p:cNvSpPr>
          <p:nvPr/>
        </p:nvSpPr>
        <p:spPr>
          <a:xfrm>
            <a:off x="1113193" y="531168"/>
            <a:ext cx="5173222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Hollandse Waterlinies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0277036" y="6197682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indmill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A7CFA434-598E-FC48-9A32-435BCF1AF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4908"/>
            <a:ext cx="12195978" cy="6860237"/>
          </a:xfrm>
        </p:spPr>
      </p:pic>
      <p:sp>
        <p:nvSpPr>
          <p:cNvPr id="12" name="Rechthoek 11"/>
          <p:cNvSpPr/>
          <p:nvPr/>
        </p:nvSpPr>
        <p:spPr>
          <a:xfrm>
            <a:off x="0" y="6428514"/>
            <a:ext cx="12192000" cy="581891"/>
          </a:xfrm>
          <a:prstGeom prst="rect">
            <a:avLst/>
          </a:prstGeom>
          <a:solidFill>
            <a:srgbClr val="029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3" name="Parallellogram 1">
            <a:extLst>
              <a:ext uri="{FF2B5EF4-FFF2-40B4-BE49-F238E27FC236}">
                <a16:creationId xmlns:a16="http://schemas.microsoft.com/office/drawing/2014/main" id="{3BFE24AA-2BB9-6541-A0AE-225E9B70E855}"/>
              </a:ext>
            </a:extLst>
          </p:cNvPr>
          <p:cNvSpPr/>
          <p:nvPr/>
        </p:nvSpPr>
        <p:spPr>
          <a:xfrm>
            <a:off x="590844" y="223568"/>
            <a:ext cx="6217920" cy="1323878"/>
          </a:xfrm>
          <a:prstGeom prst="parallelogram">
            <a:avLst/>
          </a:prstGeom>
          <a:solidFill>
            <a:srgbClr val="00B0F0"/>
          </a:solidFill>
          <a:ln>
            <a:solidFill>
              <a:srgbClr val="029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6"/>
          <p:cNvSpPr txBox="1">
            <a:spLocks/>
          </p:cNvSpPr>
          <p:nvPr/>
        </p:nvSpPr>
        <p:spPr>
          <a:xfrm>
            <a:off x="1113193" y="523557"/>
            <a:ext cx="5173222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Molencomplex 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Kinderdijk-Elshout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0283687" y="6197682"/>
            <a:ext cx="2164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© </a:t>
            </a:r>
            <a:r>
              <a:rPr lang="en-GB" sz="900" dirty="0" err="1">
                <a:solidFill>
                  <a:schemeClr val="bg1"/>
                </a:solidFill>
              </a:rPr>
              <a:t>Stichting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Werelderfgoed</a:t>
            </a:r>
            <a:r>
              <a:rPr lang="en-GB" sz="900" dirty="0">
                <a:solidFill>
                  <a:schemeClr val="bg1"/>
                </a:solidFill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197915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21028</TotalTime>
  <Words>2366</Words>
  <Application>Microsoft Macintosh PowerPoint</Application>
  <PresentationFormat>Widescreen</PresentationFormat>
  <Paragraphs>267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Maarten Bloemers</dc:creator>
  <cp:lastModifiedBy>Petra Gout</cp:lastModifiedBy>
  <cp:revision>205</cp:revision>
  <cp:lastPrinted>2021-11-30T21:30:33Z</cp:lastPrinted>
  <dcterms:created xsi:type="dcterms:W3CDTF">2017-03-14T18:16:50Z</dcterms:created>
  <dcterms:modified xsi:type="dcterms:W3CDTF">2021-11-30T21:30:48Z</dcterms:modified>
</cp:coreProperties>
</file>