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0"/>
  </p:notesMasterIdLst>
  <p:handoutMasterIdLst>
    <p:handoutMasterId r:id="rId41"/>
  </p:handoutMasterIdLst>
  <p:sldIdLst>
    <p:sldId id="256" r:id="rId3"/>
    <p:sldId id="368" r:id="rId4"/>
    <p:sldId id="362" r:id="rId5"/>
    <p:sldId id="364" r:id="rId6"/>
    <p:sldId id="365" r:id="rId7"/>
    <p:sldId id="367" r:id="rId8"/>
    <p:sldId id="298" r:id="rId9"/>
    <p:sldId id="347" r:id="rId10"/>
    <p:sldId id="336" r:id="rId11"/>
    <p:sldId id="348" r:id="rId12"/>
    <p:sldId id="353" r:id="rId13"/>
    <p:sldId id="339" r:id="rId14"/>
    <p:sldId id="342" r:id="rId15"/>
    <p:sldId id="341" r:id="rId16"/>
    <p:sldId id="351" r:id="rId17"/>
    <p:sldId id="357" r:id="rId18"/>
    <p:sldId id="359" r:id="rId19"/>
    <p:sldId id="335" r:id="rId20"/>
    <p:sldId id="343" r:id="rId21"/>
    <p:sldId id="352" r:id="rId22"/>
    <p:sldId id="344" r:id="rId23"/>
    <p:sldId id="354" r:id="rId24"/>
    <p:sldId id="308" r:id="rId25"/>
    <p:sldId id="310" r:id="rId26"/>
    <p:sldId id="311" r:id="rId27"/>
    <p:sldId id="355" r:id="rId28"/>
    <p:sldId id="345" r:id="rId29"/>
    <p:sldId id="369" r:id="rId30"/>
    <p:sldId id="373" r:id="rId31"/>
    <p:sldId id="371" r:id="rId32"/>
    <p:sldId id="372" r:id="rId33"/>
    <p:sldId id="374" r:id="rId34"/>
    <p:sldId id="305" r:id="rId35"/>
    <p:sldId id="350" r:id="rId36"/>
    <p:sldId id="360" r:id="rId37"/>
    <p:sldId id="375" r:id="rId38"/>
    <p:sldId id="366" r:id="rId39"/>
  </p:sldIdLst>
  <p:sldSz cx="9144000" cy="6858000" type="screen4x3"/>
  <p:notesSz cx="6797675" cy="9926638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FlandersArtSans-Bold" charset="0"/>
      <p:bold r:id="rId46"/>
    </p:embeddedFont>
    <p:embeddedFont>
      <p:font typeface="FlandersArtSans-Regular" charset="0"/>
      <p:regular r:id="rId47"/>
    </p:embeddedFont>
    <p:embeddedFont>
      <p:font typeface="FlandersArtSerif-Regular" charset="0"/>
      <p:regular r:id="rId48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4EA1"/>
    <a:srgbClr val="717171"/>
    <a:srgbClr val="FFFF00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9" autoAdjust="0"/>
    <p:restoredTop sz="95017" autoAdjust="0"/>
  </p:normalViewPr>
  <p:slideViewPr>
    <p:cSldViewPr snapToGrid="0" showGuides="1">
      <p:cViewPr>
        <p:scale>
          <a:sx n="134" d="100"/>
          <a:sy n="134" d="100"/>
        </p:scale>
        <p:origin x="-1242" y="-36"/>
      </p:cViewPr>
      <p:guideLst>
        <p:guide orient="horz" pos="2160"/>
        <p:guide pos="2880"/>
        <p:guide pos="55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13" Type="http://schemas.openxmlformats.org/officeDocument/2006/relationships/slide" Target="slides/slide25.xml"/><Relationship Id="rId3" Type="http://schemas.openxmlformats.org/officeDocument/2006/relationships/slide" Target="slides/slide9.xml"/><Relationship Id="rId7" Type="http://schemas.openxmlformats.org/officeDocument/2006/relationships/slide" Target="slides/slide14.xml"/><Relationship Id="rId12" Type="http://schemas.openxmlformats.org/officeDocument/2006/relationships/slide" Target="slides/slide24.xml"/><Relationship Id="rId2" Type="http://schemas.openxmlformats.org/officeDocument/2006/relationships/slide" Target="slides/slide7.xml"/><Relationship Id="rId16" Type="http://schemas.openxmlformats.org/officeDocument/2006/relationships/slide" Target="slides/slide34.xml"/><Relationship Id="rId1" Type="http://schemas.openxmlformats.org/officeDocument/2006/relationships/slide" Target="slides/slide1.xml"/><Relationship Id="rId6" Type="http://schemas.openxmlformats.org/officeDocument/2006/relationships/slide" Target="slides/slide13.xml"/><Relationship Id="rId11" Type="http://schemas.openxmlformats.org/officeDocument/2006/relationships/slide" Target="slides/slide23.xml"/><Relationship Id="rId5" Type="http://schemas.openxmlformats.org/officeDocument/2006/relationships/slide" Target="slides/slide12.xml"/><Relationship Id="rId15" Type="http://schemas.openxmlformats.org/officeDocument/2006/relationships/slide" Target="slides/slide33.xml"/><Relationship Id="rId10" Type="http://schemas.openxmlformats.org/officeDocument/2006/relationships/slide" Target="slides/slide21.xml"/><Relationship Id="rId4" Type="http://schemas.openxmlformats.org/officeDocument/2006/relationships/slide" Target="slides/slide11.xml"/><Relationship Id="rId9" Type="http://schemas.openxmlformats.org/officeDocument/2006/relationships/slide" Target="slides/slide19.xml"/><Relationship Id="rId14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11-12-2017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11/12/2017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landersArtSans-Regular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4284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770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294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7344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827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0696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6583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562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77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455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264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824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81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223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nl-BE" sz="1200" b="0" i="0" u="none" strike="noStrike" kern="1200" baseline="0" dirty="0">
              <a:solidFill>
                <a:schemeClr val="tx1"/>
              </a:solid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192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90" y="371702"/>
            <a:ext cx="1848747" cy="71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9" y="51869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7999"/>
            <a:ext cx="7379999" cy="6265476"/>
            <a:chOff x="1476000" y="287999"/>
            <a:chExt cx="7379999" cy="6265476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7999"/>
              <a:ext cx="1800000" cy="6265475"/>
            </a:xfrm>
            <a:prstGeom prst="rt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8" y="371702"/>
            <a:ext cx="1848747" cy="719999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90" y="371702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" y="594000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" y="594000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Rechthoekige driehoek 6"/>
          <p:cNvSpPr/>
          <p:nvPr userDrawn="1"/>
        </p:nvSpPr>
        <p:spPr>
          <a:xfrm flipH="1">
            <a:off x="288000" y="3402000"/>
            <a:ext cx="8856000" cy="864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48750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 marL="288000" indent="-288000">
              <a:spcBef>
                <a:spcPts val="300"/>
              </a:spcBef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marL="288000" lv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Tekststijl van het model bewerken</a:t>
            </a:r>
          </a:p>
          <a:p>
            <a:pPr marL="288000" lvl="1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Tweede niveau</a:t>
            </a:r>
          </a:p>
          <a:p>
            <a:pPr marL="288000" lvl="2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Derde niveau</a:t>
            </a:r>
          </a:p>
          <a:p>
            <a:pPr marL="288000" lvl="3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Vierde niveau</a:t>
            </a:r>
          </a:p>
          <a:p>
            <a:pPr marL="288000" lvl="4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 marL="288000" indent="-288000">
              <a:defRPr lang="nl-NL" sz="2200" kern="1200" spc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marL="288000" lvl="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Tekststijl van het model bewerken</a:t>
            </a:r>
          </a:p>
          <a:p>
            <a:pPr marL="288000" lvl="1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Tweede niveau</a:t>
            </a:r>
          </a:p>
          <a:p>
            <a:pPr marL="288000" lvl="2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Derde niveau</a:t>
            </a:r>
          </a:p>
          <a:p>
            <a:pPr marL="288000" lvl="3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Vierde niveau</a:t>
            </a:r>
          </a:p>
          <a:p>
            <a:pPr marL="288000" lvl="4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</a:pPr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48750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283"/>
            <a:ext cx="1848750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7999"/>
            <a:ext cx="6033505" cy="6265476"/>
            <a:chOff x="288001" y="287999"/>
            <a:chExt cx="6033505" cy="6265476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7999"/>
              <a:ext cx="1785506" cy="6265475"/>
            </a:xfrm>
            <a:prstGeom prst="rt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01" y="662400"/>
            <a:ext cx="184874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4" r:id="rId4"/>
    <p:sldLayoutId id="2147483678" r:id="rId5"/>
    <p:sldLayoutId id="2147483650" r:id="rId6"/>
    <p:sldLayoutId id="2147483652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1"/>
        </a:buBlip>
        <a:defRPr sz="22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2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3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be/url?sa=i&amp;rct=j&amp;q=&amp;esrc=s&amp;source=images&amp;cd=&amp;cad=rja&amp;uact=8&amp;ved=0ahUKEwibr8GmhczXAhVGxlQKHdmLBZgQjRwIBw&amp;url=https://mijnreisblog.wordpress.com/2015/01/09/brugge-belgie/&amp;psig=AOvVaw1zhqtv6oJw2Z4OJmBWKFq7&amp;ust=1511229095940803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339E79D6-A678-468B-B02E-3117B76A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t="5670" r="26274"/>
          <a:stretch/>
        </p:blipFill>
        <p:spPr>
          <a:xfrm>
            <a:off x="298884" y="-97971"/>
            <a:ext cx="8845115" cy="7039546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102848B2-B5F8-4A16-8BEC-93783B604B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058601" y="2636926"/>
            <a:ext cx="6753420" cy="1438660"/>
          </a:xfrm>
        </p:spPr>
        <p:txBody>
          <a:bodyPr/>
          <a:lstStyle/>
          <a:p>
            <a:r>
              <a:rPr lang="nl-BE" sz="4000" dirty="0"/>
              <a:t>‘Upgrade’ van de Stadsvaart rond Brugge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078939" y="4148351"/>
            <a:ext cx="6995383" cy="351098"/>
          </a:xfrm>
        </p:spPr>
        <p:txBody>
          <a:bodyPr/>
          <a:lstStyle/>
          <a:p>
            <a:r>
              <a:rPr lang="nl-BE" b="1" dirty="0">
                <a:latin typeface="FlandersArtSans-Bold" panose="00000800000000000000" pitchFamily="2" charset="0"/>
              </a:rPr>
              <a:t>Mira Van Olmen</a:t>
            </a:r>
            <a:endParaRPr lang="nl-BE" b="1" dirty="0">
              <a:highlight>
                <a:srgbClr val="FFFF00"/>
              </a:highlight>
              <a:latin typeface="FlandersArtSans-Bold" panose="00000800000000000000" pitchFamily="2" charset="0"/>
            </a:endParaRPr>
          </a:p>
        </p:txBody>
      </p:sp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xmlns="" id="{DC1DE56C-15C8-482F-9EC2-F98331A1E8E1}"/>
              </a:ext>
            </a:extLst>
          </p:cNvPr>
          <p:cNvSpPr/>
          <p:nvPr/>
        </p:nvSpPr>
        <p:spPr>
          <a:xfrm>
            <a:off x="7915564" y="4544291"/>
            <a:ext cx="581891" cy="2142836"/>
          </a:xfrm>
          <a:custGeom>
            <a:avLst/>
            <a:gdLst>
              <a:gd name="connsiteX0" fmla="*/ 0 w 581891"/>
              <a:gd name="connsiteY0" fmla="*/ 0 h 2142836"/>
              <a:gd name="connsiteX1" fmla="*/ 18472 w 581891"/>
              <a:gd name="connsiteY1" fmla="*/ 286327 h 2142836"/>
              <a:gd name="connsiteX2" fmla="*/ 27709 w 581891"/>
              <a:gd name="connsiteY2" fmla="*/ 341745 h 2142836"/>
              <a:gd name="connsiteX3" fmla="*/ 36945 w 581891"/>
              <a:gd name="connsiteY3" fmla="*/ 554182 h 2142836"/>
              <a:gd name="connsiteX4" fmla="*/ 64654 w 581891"/>
              <a:gd name="connsiteY4" fmla="*/ 609600 h 2142836"/>
              <a:gd name="connsiteX5" fmla="*/ 92363 w 581891"/>
              <a:gd name="connsiteY5" fmla="*/ 618836 h 2142836"/>
              <a:gd name="connsiteX6" fmla="*/ 175491 w 581891"/>
              <a:gd name="connsiteY6" fmla="*/ 600364 h 2142836"/>
              <a:gd name="connsiteX7" fmla="*/ 203200 w 581891"/>
              <a:gd name="connsiteY7" fmla="*/ 581891 h 2142836"/>
              <a:gd name="connsiteX8" fmla="*/ 258618 w 581891"/>
              <a:gd name="connsiteY8" fmla="*/ 563418 h 2142836"/>
              <a:gd name="connsiteX9" fmla="*/ 397163 w 581891"/>
              <a:gd name="connsiteY9" fmla="*/ 581891 h 2142836"/>
              <a:gd name="connsiteX10" fmla="*/ 424872 w 581891"/>
              <a:gd name="connsiteY10" fmla="*/ 600364 h 2142836"/>
              <a:gd name="connsiteX11" fmla="*/ 471054 w 581891"/>
              <a:gd name="connsiteY11" fmla="*/ 683491 h 2142836"/>
              <a:gd name="connsiteX12" fmla="*/ 489527 w 581891"/>
              <a:gd name="connsiteY12" fmla="*/ 711200 h 2142836"/>
              <a:gd name="connsiteX13" fmla="*/ 508000 w 581891"/>
              <a:gd name="connsiteY13" fmla="*/ 812800 h 2142836"/>
              <a:gd name="connsiteX14" fmla="*/ 526472 w 581891"/>
              <a:gd name="connsiteY14" fmla="*/ 868218 h 2142836"/>
              <a:gd name="connsiteX15" fmla="*/ 554181 w 581891"/>
              <a:gd name="connsiteY15" fmla="*/ 951345 h 2142836"/>
              <a:gd name="connsiteX16" fmla="*/ 572654 w 581891"/>
              <a:gd name="connsiteY16" fmla="*/ 1006764 h 2142836"/>
              <a:gd name="connsiteX17" fmla="*/ 581891 w 581891"/>
              <a:gd name="connsiteY17" fmla="*/ 1052945 h 2142836"/>
              <a:gd name="connsiteX18" fmla="*/ 572654 w 581891"/>
              <a:gd name="connsiteY18" fmla="*/ 1209964 h 2142836"/>
              <a:gd name="connsiteX19" fmla="*/ 563418 w 581891"/>
              <a:gd name="connsiteY19" fmla="*/ 1237673 h 2142836"/>
              <a:gd name="connsiteX20" fmla="*/ 508000 w 581891"/>
              <a:gd name="connsiteY20" fmla="*/ 1274618 h 2142836"/>
              <a:gd name="connsiteX21" fmla="*/ 480291 w 581891"/>
              <a:gd name="connsiteY21" fmla="*/ 1293091 h 2142836"/>
              <a:gd name="connsiteX22" fmla="*/ 452581 w 581891"/>
              <a:gd name="connsiteY22" fmla="*/ 1311564 h 2142836"/>
              <a:gd name="connsiteX23" fmla="*/ 424872 w 581891"/>
              <a:gd name="connsiteY23" fmla="*/ 1366982 h 2142836"/>
              <a:gd name="connsiteX24" fmla="*/ 415636 w 581891"/>
              <a:gd name="connsiteY24" fmla="*/ 1413164 h 2142836"/>
              <a:gd name="connsiteX25" fmla="*/ 378691 w 581891"/>
              <a:gd name="connsiteY25" fmla="*/ 1468582 h 2142836"/>
              <a:gd name="connsiteX26" fmla="*/ 360218 w 581891"/>
              <a:gd name="connsiteY26" fmla="*/ 1496291 h 2142836"/>
              <a:gd name="connsiteX27" fmla="*/ 350981 w 581891"/>
              <a:gd name="connsiteY27" fmla="*/ 1524000 h 2142836"/>
              <a:gd name="connsiteX28" fmla="*/ 314036 w 581891"/>
              <a:gd name="connsiteY28" fmla="*/ 1579418 h 2142836"/>
              <a:gd name="connsiteX29" fmla="*/ 286327 w 581891"/>
              <a:gd name="connsiteY29" fmla="*/ 1634836 h 2142836"/>
              <a:gd name="connsiteX30" fmla="*/ 258618 w 581891"/>
              <a:gd name="connsiteY30" fmla="*/ 1653309 h 2142836"/>
              <a:gd name="connsiteX31" fmla="*/ 221672 w 581891"/>
              <a:gd name="connsiteY31" fmla="*/ 1708727 h 2142836"/>
              <a:gd name="connsiteX32" fmla="*/ 203200 w 581891"/>
              <a:gd name="connsiteY32" fmla="*/ 1764145 h 2142836"/>
              <a:gd name="connsiteX33" fmla="*/ 212436 w 581891"/>
              <a:gd name="connsiteY33" fmla="*/ 1856509 h 2142836"/>
              <a:gd name="connsiteX34" fmla="*/ 267854 w 581891"/>
              <a:gd name="connsiteY34" fmla="*/ 1874982 h 2142836"/>
              <a:gd name="connsiteX35" fmla="*/ 304800 w 581891"/>
              <a:gd name="connsiteY35" fmla="*/ 1958109 h 2142836"/>
              <a:gd name="connsiteX36" fmla="*/ 314036 w 581891"/>
              <a:gd name="connsiteY36" fmla="*/ 1985818 h 2142836"/>
              <a:gd name="connsiteX37" fmla="*/ 323272 w 581891"/>
              <a:gd name="connsiteY37" fmla="*/ 2013527 h 2142836"/>
              <a:gd name="connsiteX38" fmla="*/ 323272 w 581891"/>
              <a:gd name="connsiteY38" fmla="*/ 2142836 h 21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891" h="2142836">
                <a:moveTo>
                  <a:pt x="0" y="0"/>
                </a:moveTo>
                <a:cubicBezTo>
                  <a:pt x="4500" y="85501"/>
                  <a:pt x="8602" y="197500"/>
                  <a:pt x="18472" y="286327"/>
                </a:cubicBezTo>
                <a:cubicBezTo>
                  <a:pt x="20540" y="304940"/>
                  <a:pt x="24630" y="323272"/>
                  <a:pt x="27709" y="341745"/>
                </a:cubicBezTo>
                <a:cubicBezTo>
                  <a:pt x="30788" y="412557"/>
                  <a:pt x="31509" y="483512"/>
                  <a:pt x="36945" y="554182"/>
                </a:cubicBezTo>
                <a:cubicBezTo>
                  <a:pt x="38042" y="568447"/>
                  <a:pt x="54062" y="601127"/>
                  <a:pt x="64654" y="609600"/>
                </a:cubicBezTo>
                <a:cubicBezTo>
                  <a:pt x="72257" y="615682"/>
                  <a:pt x="83127" y="615757"/>
                  <a:pt x="92363" y="618836"/>
                </a:cubicBezTo>
                <a:cubicBezTo>
                  <a:pt x="113644" y="615289"/>
                  <a:pt x="152755" y="611732"/>
                  <a:pt x="175491" y="600364"/>
                </a:cubicBezTo>
                <a:cubicBezTo>
                  <a:pt x="185420" y="595400"/>
                  <a:pt x="193056" y="586400"/>
                  <a:pt x="203200" y="581891"/>
                </a:cubicBezTo>
                <a:cubicBezTo>
                  <a:pt x="220994" y="573983"/>
                  <a:pt x="258618" y="563418"/>
                  <a:pt x="258618" y="563418"/>
                </a:cubicBezTo>
                <a:cubicBezTo>
                  <a:pt x="273787" y="564797"/>
                  <a:pt x="364210" y="567768"/>
                  <a:pt x="397163" y="581891"/>
                </a:cubicBezTo>
                <a:cubicBezTo>
                  <a:pt x="407366" y="586264"/>
                  <a:pt x="415636" y="594206"/>
                  <a:pt x="424872" y="600364"/>
                </a:cubicBezTo>
                <a:cubicBezTo>
                  <a:pt x="441130" y="649134"/>
                  <a:pt x="428709" y="619973"/>
                  <a:pt x="471054" y="683491"/>
                </a:cubicBezTo>
                <a:lnTo>
                  <a:pt x="489527" y="711200"/>
                </a:lnTo>
                <a:cubicBezTo>
                  <a:pt x="514805" y="787036"/>
                  <a:pt x="476668" y="666585"/>
                  <a:pt x="508000" y="812800"/>
                </a:cubicBezTo>
                <a:cubicBezTo>
                  <a:pt x="512080" y="831840"/>
                  <a:pt x="520314" y="849745"/>
                  <a:pt x="526472" y="868218"/>
                </a:cubicBezTo>
                <a:lnTo>
                  <a:pt x="554181" y="951345"/>
                </a:lnTo>
                <a:cubicBezTo>
                  <a:pt x="554185" y="951358"/>
                  <a:pt x="572651" y="1006751"/>
                  <a:pt x="572654" y="1006764"/>
                </a:cubicBezTo>
                <a:lnTo>
                  <a:pt x="581891" y="1052945"/>
                </a:lnTo>
                <a:cubicBezTo>
                  <a:pt x="578812" y="1105285"/>
                  <a:pt x="577871" y="1157794"/>
                  <a:pt x="572654" y="1209964"/>
                </a:cubicBezTo>
                <a:cubicBezTo>
                  <a:pt x="571685" y="1219652"/>
                  <a:pt x="570302" y="1230789"/>
                  <a:pt x="563418" y="1237673"/>
                </a:cubicBezTo>
                <a:cubicBezTo>
                  <a:pt x="547719" y="1253372"/>
                  <a:pt x="526473" y="1262303"/>
                  <a:pt x="508000" y="1274618"/>
                </a:cubicBezTo>
                <a:lnTo>
                  <a:pt x="480291" y="1293091"/>
                </a:lnTo>
                <a:lnTo>
                  <a:pt x="452581" y="1311564"/>
                </a:lnTo>
                <a:cubicBezTo>
                  <a:pt x="434523" y="1338651"/>
                  <a:pt x="432519" y="1336393"/>
                  <a:pt x="424872" y="1366982"/>
                </a:cubicBezTo>
                <a:cubicBezTo>
                  <a:pt x="421064" y="1382212"/>
                  <a:pt x="422132" y="1398872"/>
                  <a:pt x="415636" y="1413164"/>
                </a:cubicBezTo>
                <a:cubicBezTo>
                  <a:pt x="406449" y="1433375"/>
                  <a:pt x="391006" y="1450109"/>
                  <a:pt x="378691" y="1468582"/>
                </a:cubicBezTo>
                <a:cubicBezTo>
                  <a:pt x="372533" y="1477818"/>
                  <a:pt x="363729" y="1485760"/>
                  <a:pt x="360218" y="1496291"/>
                </a:cubicBezTo>
                <a:cubicBezTo>
                  <a:pt x="357139" y="1505527"/>
                  <a:pt x="355709" y="1515489"/>
                  <a:pt x="350981" y="1524000"/>
                </a:cubicBezTo>
                <a:cubicBezTo>
                  <a:pt x="340199" y="1543407"/>
                  <a:pt x="314036" y="1579418"/>
                  <a:pt x="314036" y="1579418"/>
                </a:cubicBezTo>
                <a:cubicBezTo>
                  <a:pt x="306524" y="1601956"/>
                  <a:pt x="304233" y="1616930"/>
                  <a:pt x="286327" y="1634836"/>
                </a:cubicBezTo>
                <a:cubicBezTo>
                  <a:pt x="278478" y="1642685"/>
                  <a:pt x="267854" y="1647151"/>
                  <a:pt x="258618" y="1653309"/>
                </a:cubicBezTo>
                <a:cubicBezTo>
                  <a:pt x="246303" y="1671782"/>
                  <a:pt x="228693" y="1687665"/>
                  <a:pt x="221672" y="1708727"/>
                </a:cubicBezTo>
                <a:lnTo>
                  <a:pt x="203200" y="1764145"/>
                </a:lnTo>
                <a:cubicBezTo>
                  <a:pt x="206279" y="1794933"/>
                  <a:pt x="196846" y="1829782"/>
                  <a:pt x="212436" y="1856509"/>
                </a:cubicBezTo>
                <a:cubicBezTo>
                  <a:pt x="222247" y="1873329"/>
                  <a:pt x="267854" y="1874982"/>
                  <a:pt x="267854" y="1874982"/>
                </a:cubicBezTo>
                <a:cubicBezTo>
                  <a:pt x="297128" y="1918892"/>
                  <a:pt x="282817" y="1892161"/>
                  <a:pt x="304800" y="1958109"/>
                </a:cubicBezTo>
                <a:lnTo>
                  <a:pt x="314036" y="1985818"/>
                </a:lnTo>
                <a:cubicBezTo>
                  <a:pt x="317115" y="1995054"/>
                  <a:pt x="323272" y="2003791"/>
                  <a:pt x="323272" y="2013527"/>
                </a:cubicBezTo>
                <a:lnTo>
                  <a:pt x="323272" y="2142836"/>
                </a:lnTo>
              </a:path>
            </a:pathLst>
          </a:cu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xmlns="" id="{D59A1186-40B3-4D0F-9637-1FF0068EE8A1}"/>
              </a:ext>
            </a:extLst>
          </p:cNvPr>
          <p:cNvSpPr/>
          <p:nvPr/>
        </p:nvSpPr>
        <p:spPr>
          <a:xfrm>
            <a:off x="6825343" y="5147945"/>
            <a:ext cx="1074057" cy="189684"/>
          </a:xfrm>
          <a:custGeom>
            <a:avLst/>
            <a:gdLst>
              <a:gd name="connsiteX0" fmla="*/ 0 w 1074057"/>
              <a:gd name="connsiteY0" fmla="*/ 189684 h 189684"/>
              <a:gd name="connsiteX1" fmla="*/ 134257 w 1074057"/>
              <a:gd name="connsiteY1" fmla="*/ 160655 h 189684"/>
              <a:gd name="connsiteX2" fmla="*/ 232228 w 1074057"/>
              <a:gd name="connsiteY2" fmla="*/ 153398 h 189684"/>
              <a:gd name="connsiteX3" fmla="*/ 355600 w 1074057"/>
              <a:gd name="connsiteY3" fmla="*/ 157026 h 189684"/>
              <a:gd name="connsiteX4" fmla="*/ 370114 w 1074057"/>
              <a:gd name="connsiteY4" fmla="*/ 160655 h 189684"/>
              <a:gd name="connsiteX5" fmla="*/ 395514 w 1074057"/>
              <a:gd name="connsiteY5" fmla="*/ 164284 h 189684"/>
              <a:gd name="connsiteX6" fmla="*/ 489857 w 1074057"/>
              <a:gd name="connsiteY6" fmla="*/ 175169 h 189684"/>
              <a:gd name="connsiteX7" fmla="*/ 613228 w 1074057"/>
              <a:gd name="connsiteY7" fmla="*/ 171541 h 189684"/>
              <a:gd name="connsiteX8" fmla="*/ 635000 w 1074057"/>
              <a:gd name="connsiteY8" fmla="*/ 164284 h 189684"/>
              <a:gd name="connsiteX9" fmla="*/ 660400 w 1074057"/>
              <a:gd name="connsiteY9" fmla="*/ 157026 h 189684"/>
              <a:gd name="connsiteX10" fmla="*/ 674914 w 1074057"/>
              <a:gd name="connsiteY10" fmla="*/ 153398 h 189684"/>
              <a:gd name="connsiteX11" fmla="*/ 685800 w 1074057"/>
              <a:gd name="connsiteY11" fmla="*/ 146141 h 189684"/>
              <a:gd name="connsiteX12" fmla="*/ 696686 w 1074057"/>
              <a:gd name="connsiteY12" fmla="*/ 142512 h 189684"/>
              <a:gd name="connsiteX13" fmla="*/ 718457 w 1074057"/>
              <a:gd name="connsiteY13" fmla="*/ 127998 h 189684"/>
              <a:gd name="connsiteX14" fmla="*/ 740228 w 1074057"/>
              <a:gd name="connsiteY14" fmla="*/ 113484 h 189684"/>
              <a:gd name="connsiteX15" fmla="*/ 747486 w 1074057"/>
              <a:gd name="connsiteY15" fmla="*/ 106226 h 189684"/>
              <a:gd name="connsiteX16" fmla="*/ 758371 w 1074057"/>
              <a:gd name="connsiteY16" fmla="*/ 102598 h 189684"/>
              <a:gd name="connsiteX17" fmla="*/ 780143 w 1074057"/>
              <a:gd name="connsiteY17" fmla="*/ 84455 h 189684"/>
              <a:gd name="connsiteX18" fmla="*/ 791028 w 1074057"/>
              <a:gd name="connsiteY18" fmla="*/ 80826 h 189684"/>
              <a:gd name="connsiteX19" fmla="*/ 809171 w 1074057"/>
              <a:gd name="connsiteY19" fmla="*/ 66312 h 189684"/>
              <a:gd name="connsiteX20" fmla="*/ 830943 w 1074057"/>
              <a:gd name="connsiteY20" fmla="*/ 59055 h 189684"/>
              <a:gd name="connsiteX21" fmla="*/ 859971 w 1074057"/>
              <a:gd name="connsiteY21" fmla="*/ 48169 h 189684"/>
              <a:gd name="connsiteX22" fmla="*/ 881743 w 1074057"/>
              <a:gd name="connsiteY22" fmla="*/ 40912 h 189684"/>
              <a:gd name="connsiteX23" fmla="*/ 892628 w 1074057"/>
              <a:gd name="connsiteY23" fmla="*/ 37284 h 189684"/>
              <a:gd name="connsiteX24" fmla="*/ 921657 w 1074057"/>
              <a:gd name="connsiteY24" fmla="*/ 26398 h 189684"/>
              <a:gd name="connsiteX25" fmla="*/ 943428 w 1074057"/>
              <a:gd name="connsiteY25" fmla="*/ 19141 h 189684"/>
              <a:gd name="connsiteX26" fmla="*/ 968828 w 1074057"/>
              <a:gd name="connsiteY26" fmla="*/ 8255 h 189684"/>
              <a:gd name="connsiteX27" fmla="*/ 976086 w 1074057"/>
              <a:gd name="connsiteY27" fmla="*/ 998 h 189684"/>
              <a:gd name="connsiteX28" fmla="*/ 1074057 w 1074057"/>
              <a:gd name="connsiteY28" fmla="*/ 998 h 18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74057" h="189684">
                <a:moveTo>
                  <a:pt x="0" y="189684"/>
                </a:moveTo>
                <a:cubicBezTo>
                  <a:pt x="44752" y="180008"/>
                  <a:pt x="88961" y="167338"/>
                  <a:pt x="134257" y="160655"/>
                </a:cubicBezTo>
                <a:cubicBezTo>
                  <a:pt x="276977" y="139597"/>
                  <a:pt x="186959" y="168486"/>
                  <a:pt x="232228" y="153398"/>
                </a:cubicBezTo>
                <a:cubicBezTo>
                  <a:pt x="273352" y="154607"/>
                  <a:pt x="314515" y="154864"/>
                  <a:pt x="355600" y="157026"/>
                </a:cubicBezTo>
                <a:cubicBezTo>
                  <a:pt x="360580" y="157288"/>
                  <a:pt x="365208" y="159763"/>
                  <a:pt x="370114" y="160655"/>
                </a:cubicBezTo>
                <a:cubicBezTo>
                  <a:pt x="378529" y="162185"/>
                  <a:pt x="387047" y="163074"/>
                  <a:pt x="395514" y="164284"/>
                </a:cubicBezTo>
                <a:cubicBezTo>
                  <a:pt x="440264" y="179200"/>
                  <a:pt x="409646" y="171159"/>
                  <a:pt x="489857" y="175169"/>
                </a:cubicBezTo>
                <a:cubicBezTo>
                  <a:pt x="530981" y="173960"/>
                  <a:pt x="572202" y="174618"/>
                  <a:pt x="613228" y="171541"/>
                </a:cubicBezTo>
                <a:cubicBezTo>
                  <a:pt x="620856" y="170969"/>
                  <a:pt x="627579" y="166140"/>
                  <a:pt x="635000" y="164284"/>
                </a:cubicBezTo>
                <a:cubicBezTo>
                  <a:pt x="680424" y="152926"/>
                  <a:pt x="623921" y="167448"/>
                  <a:pt x="660400" y="157026"/>
                </a:cubicBezTo>
                <a:cubicBezTo>
                  <a:pt x="665195" y="155656"/>
                  <a:pt x="670076" y="154607"/>
                  <a:pt x="674914" y="153398"/>
                </a:cubicBezTo>
                <a:cubicBezTo>
                  <a:pt x="678543" y="150979"/>
                  <a:pt x="681899" y="148091"/>
                  <a:pt x="685800" y="146141"/>
                </a:cubicBezTo>
                <a:cubicBezTo>
                  <a:pt x="689221" y="144430"/>
                  <a:pt x="693342" y="144370"/>
                  <a:pt x="696686" y="142512"/>
                </a:cubicBezTo>
                <a:cubicBezTo>
                  <a:pt x="704310" y="138276"/>
                  <a:pt x="711200" y="132836"/>
                  <a:pt x="718457" y="127998"/>
                </a:cubicBezTo>
                <a:lnTo>
                  <a:pt x="740228" y="113484"/>
                </a:lnTo>
                <a:cubicBezTo>
                  <a:pt x="742647" y="111065"/>
                  <a:pt x="744552" y="107986"/>
                  <a:pt x="747486" y="106226"/>
                </a:cubicBezTo>
                <a:cubicBezTo>
                  <a:pt x="750766" y="104258"/>
                  <a:pt x="754743" y="103807"/>
                  <a:pt x="758371" y="102598"/>
                </a:cubicBezTo>
                <a:cubicBezTo>
                  <a:pt x="766398" y="94571"/>
                  <a:pt x="770038" y="89508"/>
                  <a:pt x="780143" y="84455"/>
                </a:cubicBezTo>
                <a:cubicBezTo>
                  <a:pt x="783564" y="82744"/>
                  <a:pt x="787400" y="82036"/>
                  <a:pt x="791028" y="80826"/>
                </a:cubicBezTo>
                <a:cubicBezTo>
                  <a:pt x="797059" y="74796"/>
                  <a:pt x="800934" y="69973"/>
                  <a:pt x="809171" y="66312"/>
                </a:cubicBezTo>
                <a:cubicBezTo>
                  <a:pt x="816162" y="63205"/>
                  <a:pt x="824578" y="63299"/>
                  <a:pt x="830943" y="59055"/>
                </a:cubicBezTo>
                <a:cubicBezTo>
                  <a:pt x="849885" y="46426"/>
                  <a:pt x="833414" y="55412"/>
                  <a:pt x="859971" y="48169"/>
                </a:cubicBezTo>
                <a:cubicBezTo>
                  <a:pt x="867351" y="46156"/>
                  <a:pt x="874486" y="43331"/>
                  <a:pt x="881743" y="40912"/>
                </a:cubicBezTo>
                <a:lnTo>
                  <a:pt x="892628" y="37284"/>
                </a:lnTo>
                <a:cubicBezTo>
                  <a:pt x="906388" y="23524"/>
                  <a:pt x="893717" y="33383"/>
                  <a:pt x="921657" y="26398"/>
                </a:cubicBezTo>
                <a:cubicBezTo>
                  <a:pt x="929078" y="24543"/>
                  <a:pt x="943428" y="19141"/>
                  <a:pt x="943428" y="19141"/>
                </a:cubicBezTo>
                <a:cubicBezTo>
                  <a:pt x="983053" y="-7274"/>
                  <a:pt x="921965" y="31687"/>
                  <a:pt x="968828" y="8255"/>
                </a:cubicBezTo>
                <a:cubicBezTo>
                  <a:pt x="971888" y="6725"/>
                  <a:pt x="972673" y="1233"/>
                  <a:pt x="976086" y="998"/>
                </a:cubicBezTo>
                <a:cubicBezTo>
                  <a:pt x="1008666" y="-1249"/>
                  <a:pt x="1041400" y="998"/>
                  <a:pt x="1074057" y="998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712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EDAB1C-6A36-4AA4-9582-E32EDD3C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90DC7DA-7E96-41CE-84F9-9E5DADE9F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5164" y="1610400"/>
            <a:ext cx="7416000" cy="36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Globale profiel van de waterweg verbreden met effecten op de aanwezige kunstwerken.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Aanpassing Dampoortsluis = kruispunt van de kanalen Oostende-Brugge-Gent en het Boudewijnkanaal Zeebrugge-Brugge.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 stadsvaart rond Brugge lokaal verbreden en verdiepen.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Het tracé van de waterweg (</a:t>
            </a:r>
            <a:r>
              <a:rPr lang="nl-BE" dirty="0" err="1"/>
              <a:t>owv</a:t>
            </a:r>
            <a:r>
              <a:rPr lang="nl-BE" dirty="0"/>
              <a:t> nautische redenen) op een aantal punten aanpassen.</a:t>
            </a:r>
          </a:p>
        </p:txBody>
      </p:sp>
    </p:spTree>
    <p:extLst>
      <p:ext uri="{BB962C8B-B14F-4D97-AF65-F5344CB8AC3E}">
        <p14:creationId xmlns:p14="http://schemas.microsoft.com/office/powerpoint/2010/main" val="281583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A103C5D-6DED-4D05-ABAE-4457CCA2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8" t="16110" r="11459" b="1181"/>
          <a:stretch/>
        </p:blipFill>
        <p:spPr>
          <a:xfrm>
            <a:off x="293157" y="0"/>
            <a:ext cx="9888791" cy="6858000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xmlns="" id="{5EE1B337-9538-4C85-8D04-B857BCCA54ED}"/>
              </a:ext>
            </a:extLst>
          </p:cNvPr>
          <p:cNvSpPr/>
          <p:nvPr/>
        </p:nvSpPr>
        <p:spPr>
          <a:xfrm>
            <a:off x="5747657" y="1046703"/>
            <a:ext cx="783772" cy="869183"/>
          </a:xfrm>
          <a:prstGeom prst="ellipse">
            <a:avLst/>
          </a:prstGeom>
          <a:solidFill>
            <a:srgbClr val="944EA1">
              <a:alpha val="30196"/>
            </a:srgb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xmlns="" id="{6587593F-FE42-4CD6-AA8D-55B18854ABEA}"/>
              </a:ext>
            </a:extLst>
          </p:cNvPr>
          <p:cNvCxnSpPr>
            <a:cxnSpLocks/>
          </p:cNvCxnSpPr>
          <p:nvPr/>
        </p:nvCxnSpPr>
        <p:spPr>
          <a:xfrm flipV="1">
            <a:off x="5537200" y="5257800"/>
            <a:ext cx="654050" cy="6822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FAB879E2-CF98-412C-A7A8-56E1396C99CB}"/>
              </a:ext>
            </a:extLst>
          </p:cNvPr>
          <p:cNvCxnSpPr>
            <a:cxnSpLocks/>
          </p:cNvCxnSpPr>
          <p:nvPr/>
        </p:nvCxnSpPr>
        <p:spPr>
          <a:xfrm flipV="1">
            <a:off x="6183993" y="4152900"/>
            <a:ext cx="781957" cy="11076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4B8F4780-1DFD-4B47-B431-6E326D0A1EB9}"/>
              </a:ext>
            </a:extLst>
          </p:cNvPr>
          <p:cNvCxnSpPr>
            <a:cxnSpLocks/>
          </p:cNvCxnSpPr>
          <p:nvPr/>
        </p:nvCxnSpPr>
        <p:spPr>
          <a:xfrm flipV="1">
            <a:off x="6965950" y="3854450"/>
            <a:ext cx="101600" cy="2984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xmlns="" id="{70552CD8-853B-4DD1-A8DD-05AEF17F6963}"/>
              </a:ext>
            </a:extLst>
          </p:cNvPr>
          <p:cNvCxnSpPr>
            <a:cxnSpLocks/>
          </p:cNvCxnSpPr>
          <p:nvPr/>
        </p:nvCxnSpPr>
        <p:spPr>
          <a:xfrm flipV="1">
            <a:off x="7067550" y="3505200"/>
            <a:ext cx="0" cy="3492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xmlns="" id="{D5DA99D6-8EF0-425D-ACA7-7EC1EB2165AF}"/>
              </a:ext>
            </a:extLst>
          </p:cNvPr>
          <p:cNvCxnSpPr>
            <a:cxnSpLocks/>
          </p:cNvCxnSpPr>
          <p:nvPr/>
        </p:nvCxnSpPr>
        <p:spPr>
          <a:xfrm flipH="1" flipV="1">
            <a:off x="6921500" y="3009900"/>
            <a:ext cx="146050" cy="4953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xmlns="" id="{144C0D9E-5F90-4827-AABB-D7D17EE3C740}"/>
              </a:ext>
            </a:extLst>
          </p:cNvPr>
          <p:cNvCxnSpPr>
            <a:cxnSpLocks/>
          </p:cNvCxnSpPr>
          <p:nvPr/>
        </p:nvCxnSpPr>
        <p:spPr>
          <a:xfrm flipH="1" flipV="1">
            <a:off x="6464300" y="2023200"/>
            <a:ext cx="457199" cy="9867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xmlns="" id="{7746D807-BFF1-49D3-B102-0B0D8FDD1690}"/>
              </a:ext>
            </a:extLst>
          </p:cNvPr>
          <p:cNvSpPr txBox="1"/>
          <p:nvPr/>
        </p:nvSpPr>
        <p:spPr>
          <a:xfrm>
            <a:off x="4139937" y="1296628"/>
            <a:ext cx="21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Dampoortsluis</a:t>
            </a:r>
            <a:endParaRPr lang="nl-BE" sz="1400" b="1" dirty="0">
              <a:solidFill>
                <a:srgbClr val="FFC000"/>
              </a:solidFill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xmlns="" id="{950E0F5E-9741-415E-A6F9-407681640550}"/>
              </a:ext>
            </a:extLst>
          </p:cNvPr>
          <p:cNvSpPr txBox="1"/>
          <p:nvPr/>
        </p:nvSpPr>
        <p:spPr>
          <a:xfrm>
            <a:off x="6692899" y="2116801"/>
            <a:ext cx="21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Doortocht </a:t>
            </a:r>
            <a:endParaRPr lang="nl-BE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8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A233971B-59EE-4B82-B7B9-510622C3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7" t="15370"/>
          <a:stretch/>
        </p:blipFill>
        <p:spPr>
          <a:xfrm>
            <a:off x="304800" y="1152525"/>
            <a:ext cx="8877300" cy="5695949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xmlns="" id="{F621210D-F147-40B5-AC92-EFC88D077DFC}"/>
              </a:ext>
            </a:extLst>
          </p:cNvPr>
          <p:cNvCxnSpPr>
            <a:cxnSpLocks/>
          </p:cNvCxnSpPr>
          <p:nvPr/>
        </p:nvCxnSpPr>
        <p:spPr>
          <a:xfrm flipV="1">
            <a:off x="3830782" y="2455719"/>
            <a:ext cx="342900" cy="12469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xmlns="" id="{98367042-F0A1-4686-AF63-08945071A826}"/>
              </a:ext>
            </a:extLst>
          </p:cNvPr>
          <p:cNvCxnSpPr>
            <a:cxnSpLocks/>
          </p:cNvCxnSpPr>
          <p:nvPr/>
        </p:nvCxnSpPr>
        <p:spPr>
          <a:xfrm flipV="1">
            <a:off x="4267200" y="3505200"/>
            <a:ext cx="225136" cy="6858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68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C921852-A55E-48D6-B7CD-678AE505C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6" t="7541" r="10768" b="1100"/>
          <a:stretch/>
        </p:blipFill>
        <p:spPr>
          <a:xfrm>
            <a:off x="304809" y="0"/>
            <a:ext cx="8839191" cy="6858000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67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C296D5F-9660-452C-899B-860676406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5" t="6414" r="13027" b="1749"/>
          <a:stretch/>
        </p:blipFill>
        <p:spPr>
          <a:xfrm>
            <a:off x="304801" y="-1"/>
            <a:ext cx="8980714" cy="6858001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E54CE-13BF-4B26-8BCE-64EAF9E2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Erfgoed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29FB896-4BD2-47B2-AE72-A8C4FC5628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Brugge is Unesco kernzone met rondom een bufferzone.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Project zo goed als volledig gelegen binnen kernzone of bufferzone.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Impact op erfgoed onvermijdelijk gezien maatregelen.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 dirty="0"/>
              <a:t>Effecten tijdens de werken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 dirty="0"/>
              <a:t>Directe effecten van de werken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 dirty="0"/>
              <a:t>Indirecte effecten en effecten op langere termijn</a:t>
            </a:r>
          </a:p>
        </p:txBody>
      </p:sp>
    </p:spTree>
    <p:extLst>
      <p:ext uri="{BB962C8B-B14F-4D97-AF65-F5344CB8AC3E}">
        <p14:creationId xmlns:p14="http://schemas.microsoft.com/office/powerpoint/2010/main" val="139258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A12FE3-B660-4642-939F-960C441A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928" y="632945"/>
            <a:ext cx="7416000" cy="1116000"/>
          </a:xfrm>
        </p:spPr>
        <p:txBody>
          <a:bodyPr/>
          <a:lstStyle/>
          <a:p>
            <a:r>
              <a:rPr lang="nl-BE" dirty="0"/>
              <a:t>Effecten op erfgoed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863C13E-8474-49AC-B271-9BDD854A5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5928" y="1748945"/>
            <a:ext cx="7416000" cy="47811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Afgraven van een deel van de vesten.</a:t>
            </a:r>
          </a:p>
          <a:p>
            <a:pPr>
              <a:buNone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Verwijderen van de 20</a:t>
            </a:r>
            <a:r>
              <a:rPr lang="nl-BE" baseline="30000" dirty="0"/>
              <a:t>ste</a:t>
            </a:r>
            <a:r>
              <a:rPr lang="nl-BE" dirty="0"/>
              <a:t>  -eeuwse landhoofden aan de verschillende poorten.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Vervanging van de Dampoortsluis door een nieuwe op een andere plek; ten koste van erfgoed?!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105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B7CF64-70F0-4926-8369-9EE30497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Effecten op erfgoed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C2C7D38-CCD7-47ED-88FB-F7E34384A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Onvermijdelijke aanpassing van de bocht ter hoogte van een complex van beschermde pakhuizen.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Wijziging waterhuishouding.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Visuele impact! Grootschalige scheepvaart in een kleinschalige historische omgeving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1262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A103C5D-6DED-4D05-ABAE-4457CCA2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8" t="16110" r="11459" b="1181"/>
          <a:stretch/>
        </p:blipFill>
        <p:spPr>
          <a:xfrm>
            <a:off x="312927" y="35310"/>
            <a:ext cx="9748949" cy="6761018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D6EAEE0C-299E-4E06-B9D0-6D9D3476769F}"/>
              </a:ext>
            </a:extLst>
          </p:cNvPr>
          <p:cNvSpPr txBox="1"/>
          <p:nvPr/>
        </p:nvSpPr>
        <p:spPr>
          <a:xfrm>
            <a:off x="2214846" y="547602"/>
            <a:ext cx="1861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C000"/>
                </a:solidFill>
              </a:rPr>
              <a:t>KNELPUNTEN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xmlns="" id="{5EE1B337-9538-4C85-8D04-B857BCCA54ED}"/>
              </a:ext>
            </a:extLst>
          </p:cNvPr>
          <p:cNvSpPr/>
          <p:nvPr/>
        </p:nvSpPr>
        <p:spPr>
          <a:xfrm>
            <a:off x="5747657" y="1046703"/>
            <a:ext cx="783772" cy="869183"/>
          </a:xfrm>
          <a:prstGeom prst="ellipse">
            <a:avLst/>
          </a:prstGeom>
          <a:solidFill>
            <a:srgbClr val="944EA1">
              <a:alpha val="30196"/>
            </a:srgb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xmlns="" id="{6587593F-FE42-4CD6-AA8D-55B18854ABEA}"/>
              </a:ext>
            </a:extLst>
          </p:cNvPr>
          <p:cNvCxnSpPr>
            <a:cxnSpLocks/>
          </p:cNvCxnSpPr>
          <p:nvPr/>
        </p:nvCxnSpPr>
        <p:spPr>
          <a:xfrm flipV="1">
            <a:off x="5537200" y="5257800"/>
            <a:ext cx="654050" cy="6822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FAB879E2-CF98-412C-A7A8-56E1396C99CB}"/>
              </a:ext>
            </a:extLst>
          </p:cNvPr>
          <p:cNvCxnSpPr>
            <a:cxnSpLocks/>
          </p:cNvCxnSpPr>
          <p:nvPr/>
        </p:nvCxnSpPr>
        <p:spPr>
          <a:xfrm flipV="1">
            <a:off x="6183993" y="4152900"/>
            <a:ext cx="781957" cy="11076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4B8F4780-1DFD-4B47-B431-6E326D0A1EB9}"/>
              </a:ext>
            </a:extLst>
          </p:cNvPr>
          <p:cNvCxnSpPr>
            <a:cxnSpLocks/>
          </p:cNvCxnSpPr>
          <p:nvPr/>
        </p:nvCxnSpPr>
        <p:spPr>
          <a:xfrm flipV="1">
            <a:off x="6965950" y="3854450"/>
            <a:ext cx="101600" cy="2984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xmlns="" id="{70552CD8-853B-4DD1-A8DD-05AEF17F6963}"/>
              </a:ext>
            </a:extLst>
          </p:cNvPr>
          <p:cNvCxnSpPr>
            <a:cxnSpLocks/>
          </p:cNvCxnSpPr>
          <p:nvPr/>
        </p:nvCxnSpPr>
        <p:spPr>
          <a:xfrm flipV="1">
            <a:off x="7067550" y="3505200"/>
            <a:ext cx="0" cy="3492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xmlns="" id="{D5DA99D6-8EF0-425D-ACA7-7EC1EB2165AF}"/>
              </a:ext>
            </a:extLst>
          </p:cNvPr>
          <p:cNvCxnSpPr>
            <a:cxnSpLocks/>
          </p:cNvCxnSpPr>
          <p:nvPr/>
        </p:nvCxnSpPr>
        <p:spPr>
          <a:xfrm flipH="1" flipV="1">
            <a:off x="6921500" y="3009900"/>
            <a:ext cx="146050" cy="4953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xmlns="" id="{144C0D9E-5F90-4827-AABB-D7D17EE3C740}"/>
              </a:ext>
            </a:extLst>
          </p:cNvPr>
          <p:cNvCxnSpPr>
            <a:cxnSpLocks/>
          </p:cNvCxnSpPr>
          <p:nvPr/>
        </p:nvCxnSpPr>
        <p:spPr>
          <a:xfrm flipH="1" flipV="1">
            <a:off x="6464300" y="2023200"/>
            <a:ext cx="457199" cy="98670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xmlns="" id="{78580DF4-3969-492C-ACE1-06657250645F}"/>
              </a:ext>
            </a:extLst>
          </p:cNvPr>
          <p:cNvSpPr/>
          <p:nvPr/>
        </p:nvSpPr>
        <p:spPr>
          <a:xfrm>
            <a:off x="6731000" y="3093493"/>
            <a:ext cx="450850" cy="468857"/>
          </a:xfrm>
          <a:prstGeom prst="ellipse">
            <a:avLst/>
          </a:prstGeom>
          <a:solidFill>
            <a:srgbClr val="944EA1">
              <a:alpha val="30196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xmlns="" id="{562B387D-8A11-47B1-A414-39E02810D12F}"/>
              </a:ext>
            </a:extLst>
          </p:cNvPr>
          <p:cNvSpPr/>
          <p:nvPr/>
        </p:nvSpPr>
        <p:spPr>
          <a:xfrm>
            <a:off x="6061529" y="4798671"/>
            <a:ext cx="450850" cy="468857"/>
          </a:xfrm>
          <a:prstGeom prst="ellipse">
            <a:avLst/>
          </a:prstGeom>
          <a:solidFill>
            <a:srgbClr val="944EA1">
              <a:alpha val="30196"/>
            </a:srgbClr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xmlns="" id="{7746D807-BFF1-49D3-B102-0B0D8FDD1690}"/>
              </a:ext>
            </a:extLst>
          </p:cNvPr>
          <p:cNvSpPr txBox="1"/>
          <p:nvPr/>
        </p:nvSpPr>
        <p:spPr>
          <a:xfrm>
            <a:off x="4367678" y="1470470"/>
            <a:ext cx="219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Pakhuizen &amp; Dampoortsluis</a:t>
            </a:r>
            <a:endParaRPr lang="nl-BE" sz="1400" b="1" dirty="0">
              <a:solidFill>
                <a:srgbClr val="FFC000"/>
              </a:solidFill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xmlns="" id="{950E0F5E-9741-415E-A6F9-407681640550}"/>
              </a:ext>
            </a:extLst>
          </p:cNvPr>
          <p:cNvSpPr txBox="1"/>
          <p:nvPr/>
        </p:nvSpPr>
        <p:spPr>
          <a:xfrm>
            <a:off x="6692899" y="2116801"/>
            <a:ext cx="21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Doortocht </a:t>
            </a:r>
            <a:endParaRPr lang="nl-BE" sz="1400" b="1" dirty="0">
              <a:solidFill>
                <a:srgbClr val="FFC000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xmlns="" id="{718E45FF-D39B-4302-B2B7-52C89069DC60}"/>
              </a:ext>
            </a:extLst>
          </p:cNvPr>
          <p:cNvSpPr txBox="1"/>
          <p:nvPr/>
        </p:nvSpPr>
        <p:spPr>
          <a:xfrm>
            <a:off x="7111999" y="2987164"/>
            <a:ext cx="21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Stadspoort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xmlns="" id="{EB0BF4EC-2D98-4E5D-A4ED-46F5E0949A6E}"/>
              </a:ext>
            </a:extLst>
          </p:cNvPr>
          <p:cNvSpPr txBox="1"/>
          <p:nvPr/>
        </p:nvSpPr>
        <p:spPr>
          <a:xfrm>
            <a:off x="6378719" y="5189668"/>
            <a:ext cx="21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Stadspoort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xmlns="" id="{A4AFE353-4509-465D-B070-5D40AA579AEC}"/>
              </a:ext>
            </a:extLst>
          </p:cNvPr>
          <p:cNvSpPr/>
          <p:nvPr/>
        </p:nvSpPr>
        <p:spPr>
          <a:xfrm rot="8030911">
            <a:off x="6185869" y="1729824"/>
            <a:ext cx="244211" cy="788943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585042BE-8587-4E3D-AEED-0C9058C947FC}"/>
              </a:ext>
            </a:extLst>
          </p:cNvPr>
          <p:cNvSpPr/>
          <p:nvPr/>
        </p:nvSpPr>
        <p:spPr>
          <a:xfrm>
            <a:off x="6464300" y="15638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Beschermd</a:t>
            </a:r>
          </a:p>
          <a:p>
            <a:r>
              <a:rPr lang="nl-BE" b="1" dirty="0">
                <a:solidFill>
                  <a:schemeClr val="bg1"/>
                </a:solidFill>
              </a:rPr>
              <a:t>landschap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747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08C10814-2DA0-4F13-BF4B-D7460C7A9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9" t="6666" r="12396" b="1181"/>
          <a:stretch/>
        </p:blipFill>
        <p:spPr>
          <a:xfrm>
            <a:off x="328352" y="794702"/>
            <a:ext cx="9144001" cy="6858000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xmlns="" id="{7056CA25-B255-41C3-A4B3-E463FA6E3CDF}"/>
              </a:ext>
            </a:extLst>
          </p:cNvPr>
          <p:cNvSpPr/>
          <p:nvPr/>
        </p:nvSpPr>
        <p:spPr>
          <a:xfrm rot="2443003">
            <a:off x="2163151" y="757130"/>
            <a:ext cx="832509" cy="292111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05A8905E-82BF-4154-A34A-2A7FEA68EC5D}"/>
              </a:ext>
            </a:extLst>
          </p:cNvPr>
          <p:cNvSpPr/>
          <p:nvPr/>
        </p:nvSpPr>
        <p:spPr>
          <a:xfrm>
            <a:off x="3481749" y="425370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Beschermde pakhuizen</a:t>
            </a:r>
            <a:endParaRPr lang="nl-BE" sz="1400" b="1" dirty="0">
              <a:solidFill>
                <a:schemeClr val="bg1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xmlns="" id="{CD601063-8B72-415B-88D4-D96D051181F5}"/>
              </a:ext>
            </a:extLst>
          </p:cNvPr>
          <p:cNvSpPr/>
          <p:nvPr/>
        </p:nvSpPr>
        <p:spPr>
          <a:xfrm rot="19404185">
            <a:off x="6721332" y="4057031"/>
            <a:ext cx="1109055" cy="297939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3057E126-6C19-453C-A214-E7DC660F2235}"/>
              </a:ext>
            </a:extLst>
          </p:cNvPr>
          <p:cNvSpPr/>
          <p:nvPr/>
        </p:nvSpPr>
        <p:spPr>
          <a:xfrm>
            <a:off x="7079673" y="36969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Beschermd</a:t>
            </a:r>
          </a:p>
          <a:p>
            <a:r>
              <a:rPr lang="nl-BE" b="1" dirty="0">
                <a:solidFill>
                  <a:schemeClr val="bg1"/>
                </a:solidFill>
              </a:rPr>
              <a:t>landschap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196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foto's Brugge">
            <a:hlinkClick r:id="rId2"/>
            <a:extLst>
              <a:ext uri="{FF2B5EF4-FFF2-40B4-BE49-F238E27FC236}">
                <a16:creationId xmlns:a16="http://schemas.microsoft.com/office/drawing/2014/main" xmlns="" id="{5BFD2494-CE1A-4D7B-92C8-75BECC2F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" y="1330036"/>
            <a:ext cx="8874955" cy="43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270A08F7-27CD-4F1F-BB95-E13930F2E9F1}"/>
              </a:ext>
            </a:extLst>
          </p:cNvPr>
          <p:cNvSpPr txBox="1"/>
          <p:nvPr/>
        </p:nvSpPr>
        <p:spPr>
          <a:xfrm>
            <a:off x="951345" y="258618"/>
            <a:ext cx="666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Brugge</a:t>
            </a:r>
          </a:p>
        </p:txBody>
      </p:sp>
    </p:spTree>
    <p:extLst>
      <p:ext uri="{BB962C8B-B14F-4D97-AF65-F5344CB8AC3E}">
        <p14:creationId xmlns:p14="http://schemas.microsoft.com/office/powerpoint/2010/main" val="9721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1EEC42-D56E-4EFC-8065-4F221DAB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Alternatief?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0295473-FEC8-4AD1-8B70-F937B8A43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000" y="1782618"/>
            <a:ext cx="7416000" cy="3887709"/>
          </a:xfrm>
        </p:spPr>
        <p:txBody>
          <a:bodyPr/>
          <a:lstStyle/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Noodzaak om te zoeken naar alternatief buiten Brugge?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None/>
            </a:pPr>
            <a:r>
              <a:rPr lang="nl-BE" dirty="0"/>
              <a:t>Maar: </a:t>
            </a:r>
            <a:r>
              <a:rPr lang="nl-BE" b="1" dirty="0"/>
              <a:t>scheepvaart is een onderdeel van de historische identiteit van de stad.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Dus: schaal van het project inpasbaar maken!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b="1" dirty="0"/>
              <a:t>Kan Brugge </a:t>
            </a:r>
            <a:r>
              <a:rPr lang="nl-BE" dirty="0"/>
              <a:t>ook </a:t>
            </a:r>
            <a:r>
              <a:rPr lang="nl-BE" b="1" dirty="0"/>
              <a:t>profiteren</a:t>
            </a:r>
            <a:r>
              <a:rPr lang="nl-BE" dirty="0"/>
              <a:t> van dit project?</a:t>
            </a:r>
          </a:p>
        </p:txBody>
      </p:sp>
    </p:spTree>
    <p:extLst>
      <p:ext uri="{BB962C8B-B14F-4D97-AF65-F5344CB8AC3E}">
        <p14:creationId xmlns:p14="http://schemas.microsoft.com/office/powerpoint/2010/main" val="306095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xmlns="" id="{E24166E2-93DE-4A63-8D22-9E991CEB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01" y="2636926"/>
            <a:ext cx="6753420" cy="953999"/>
          </a:xfrm>
        </p:spPr>
        <p:txBody>
          <a:bodyPr/>
          <a:lstStyle/>
          <a:p>
            <a:pPr algn="ctr"/>
            <a:r>
              <a:rPr lang="nl-BE" sz="4000" dirty="0">
                <a:solidFill>
                  <a:schemeClr val="tx1"/>
                </a:solidFill>
              </a:rPr>
              <a:t>II. Wat gebeurde er al? </a:t>
            </a:r>
          </a:p>
        </p:txBody>
      </p:sp>
    </p:spTree>
    <p:extLst>
      <p:ext uri="{BB962C8B-B14F-4D97-AF65-F5344CB8AC3E}">
        <p14:creationId xmlns:p14="http://schemas.microsoft.com/office/powerpoint/2010/main" val="1770083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95ABBBB-5D0B-45B3-9154-741196D3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Alternatieven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ADF850A-CBF1-4E95-AB04-965D698C7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000" y="1619637"/>
            <a:ext cx="7416000" cy="3672000"/>
          </a:xfrm>
        </p:spPr>
        <p:txBody>
          <a:bodyPr/>
          <a:lstStyle/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Uitgebreid vooronderzoek.</a:t>
            </a:r>
          </a:p>
          <a:p>
            <a:pPr>
              <a:buNone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Concretiseren projectvoorstel: definiëren randvoorwaarden doortocht en sluiscapaciteit.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5 redelijke alternatieven geformuleerd voor locatie Dampoortsluis en doortocht.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Plan-MER en MKBA opgemaakt.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BE" dirty="0"/>
          </a:p>
          <a:p>
            <a:pPr marL="2880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888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18DB758C-5A6F-4E0E-B6C9-49A724652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2" t="17619" r="19166" b="10000"/>
          <a:stretch/>
        </p:blipFill>
        <p:spPr>
          <a:xfrm>
            <a:off x="304801" y="630650"/>
            <a:ext cx="8779348" cy="5475514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01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1493ED3-7DFB-429E-9DFC-D4A5A46A3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91" t="16983" r="19167" b="10636"/>
          <a:stretch/>
        </p:blipFill>
        <p:spPr>
          <a:xfrm>
            <a:off x="1591893" y="828676"/>
            <a:ext cx="6732957" cy="5257240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9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4643F4A2-ECEC-4BDC-9BD3-613D4DC03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6" t="16852" r="16458" b="9074"/>
          <a:stretch/>
        </p:blipFill>
        <p:spPr>
          <a:xfrm>
            <a:off x="1625600" y="1011221"/>
            <a:ext cx="6718300" cy="49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99E4E4-E4CE-4BDB-9C16-3ABD6E44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45" y="340364"/>
            <a:ext cx="7416000" cy="1116000"/>
          </a:xfrm>
        </p:spPr>
        <p:txBody>
          <a:bodyPr/>
          <a:lstStyle/>
          <a:p>
            <a:r>
              <a:rPr lang="nl-BE" dirty="0"/>
              <a:t>Voorlopige vaststellingen/vragen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433B32B-D889-44F4-BD40-0BCFB3BEB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3637" y="1213236"/>
            <a:ext cx="7416000" cy="42177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Deel Vesten en/of deel R30 (ringweg Brugge) innemen? </a:t>
            </a:r>
          </a:p>
          <a:p>
            <a:pPr>
              <a:buNone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Wat met de bocht </a:t>
            </a:r>
            <a:r>
              <a:rPr lang="nl-BE" dirty="0" err="1"/>
              <a:t>t.h.v</a:t>
            </a:r>
            <a:r>
              <a:rPr lang="nl-BE" dirty="0"/>
              <a:t> de pakhuizen? Impact op pakhuizen of onteigeningen?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Beste locatie voor de nieuwe Dampoortsluis? Ten koste waarvan?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None/>
            </a:pPr>
            <a:r>
              <a:rPr lang="nl-BE" dirty="0"/>
              <a:t>Verder gedetailleerd en ontwerpend onderzoek nodig om te zoeken naar meest optimale ruimtelijke integratie.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Afweging of en waar optimalisatie waterweg toch moet wijken voor erfgoed of mobiliteit.</a:t>
            </a:r>
          </a:p>
        </p:txBody>
      </p:sp>
    </p:spTree>
    <p:extLst>
      <p:ext uri="{BB962C8B-B14F-4D97-AF65-F5344CB8AC3E}">
        <p14:creationId xmlns:p14="http://schemas.microsoft.com/office/powerpoint/2010/main" val="415631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xmlns="" id="{E24166E2-93DE-4A63-8D22-9E991CEB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01" y="2636926"/>
            <a:ext cx="6753420" cy="953999"/>
          </a:xfrm>
        </p:spPr>
        <p:txBody>
          <a:bodyPr/>
          <a:lstStyle/>
          <a:p>
            <a:pPr algn="ctr"/>
            <a:r>
              <a:rPr lang="nl-BE" sz="4000" dirty="0">
                <a:solidFill>
                  <a:schemeClr val="tx1"/>
                </a:solidFill>
              </a:rPr>
              <a:t>III. BEOORDELING IMPACT OP HET WERELDERFGOED</a:t>
            </a:r>
          </a:p>
        </p:txBody>
      </p:sp>
    </p:spTree>
    <p:extLst>
      <p:ext uri="{BB962C8B-B14F-4D97-AF65-F5344CB8AC3E}">
        <p14:creationId xmlns:p14="http://schemas.microsoft.com/office/powerpoint/2010/main" val="338321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7AFAB644-3241-4328-AE86-9783B89434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571"/>
          <a:stretch>
            <a:fillRect/>
          </a:stretch>
        </p:blipFill>
        <p:spPr/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BF41FC4C-12A2-4D09-99A6-4946956D0DA3}"/>
              </a:ext>
            </a:extLst>
          </p:cNvPr>
          <p:cNvSpPr txBox="1"/>
          <p:nvPr/>
        </p:nvSpPr>
        <p:spPr>
          <a:xfrm>
            <a:off x="1033318" y="4998028"/>
            <a:ext cx="472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Beschermd landschap stadswal met de Sint-Jansmolen</a:t>
            </a:r>
          </a:p>
        </p:txBody>
      </p:sp>
    </p:spTree>
    <p:extLst>
      <p:ext uri="{BB962C8B-B14F-4D97-AF65-F5344CB8AC3E}">
        <p14:creationId xmlns:p14="http://schemas.microsoft.com/office/powerpoint/2010/main" val="95408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81903B31-CF16-4530-A3ED-2311096B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7" y="757381"/>
            <a:ext cx="8903700" cy="376448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588F1468-E837-4EB0-BD3D-EF58161798C0}"/>
              </a:ext>
            </a:extLst>
          </p:cNvPr>
          <p:cNvSpPr txBox="1"/>
          <p:nvPr/>
        </p:nvSpPr>
        <p:spPr>
          <a:xfrm>
            <a:off x="729673" y="4821382"/>
            <a:ext cx="574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Brugse stadsvesten, beschermd als stadsgezicht</a:t>
            </a:r>
          </a:p>
        </p:txBody>
      </p:sp>
    </p:spTree>
    <p:extLst>
      <p:ext uri="{BB962C8B-B14F-4D97-AF65-F5344CB8AC3E}">
        <p14:creationId xmlns:p14="http://schemas.microsoft.com/office/powerpoint/2010/main" val="271627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xmlns="" id="{B8B83142-355C-401F-9FF7-5B1E99FF96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6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038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ten voor pakhuizen Brugge">
            <a:extLst>
              <a:ext uri="{FF2B5EF4-FFF2-40B4-BE49-F238E27FC236}">
                <a16:creationId xmlns:a16="http://schemas.microsoft.com/office/drawing/2014/main" xmlns="" id="{163BAF0D-B2EB-4078-A144-28631BC9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9" y="101601"/>
            <a:ext cx="8836121" cy="66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903F5468-E0ED-40D9-BD30-FD3BA2A28F10}"/>
              </a:ext>
            </a:extLst>
          </p:cNvPr>
          <p:cNvSpPr txBox="1"/>
          <p:nvPr/>
        </p:nvSpPr>
        <p:spPr>
          <a:xfrm>
            <a:off x="1191491" y="5846618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Pakhuizen uit de 17</a:t>
            </a:r>
            <a:r>
              <a:rPr lang="nl-BE" sz="2400" baseline="30000" dirty="0">
                <a:solidFill>
                  <a:schemeClr val="bg1"/>
                </a:solidFill>
              </a:rPr>
              <a:t>de</a:t>
            </a:r>
            <a:r>
              <a:rPr lang="nl-BE" sz="2400" dirty="0">
                <a:solidFill>
                  <a:schemeClr val="bg1"/>
                </a:solidFill>
              </a:rPr>
              <a:t>-18</a:t>
            </a:r>
            <a:r>
              <a:rPr lang="nl-BE" sz="2400" baseline="30000" dirty="0">
                <a:solidFill>
                  <a:schemeClr val="bg1"/>
                </a:solidFill>
              </a:rPr>
              <a:t>de</a:t>
            </a:r>
            <a:r>
              <a:rPr lang="nl-BE" sz="2400" dirty="0">
                <a:solidFill>
                  <a:schemeClr val="bg1"/>
                </a:solidFill>
              </a:rPr>
              <a:t> eeuw, beschermd als monument</a:t>
            </a:r>
          </a:p>
        </p:txBody>
      </p:sp>
    </p:spTree>
    <p:extLst>
      <p:ext uri="{BB962C8B-B14F-4D97-AF65-F5344CB8AC3E}">
        <p14:creationId xmlns:p14="http://schemas.microsoft.com/office/powerpoint/2010/main" val="340611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93A4EEF2-E8DF-4031-89E2-A5F8F02EB4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0B16B2BC-EC58-44D2-9802-3D19C4E04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0" y="101600"/>
            <a:ext cx="8857649" cy="668909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71C45244-6977-43F1-BC3D-82F88D7A6B73}"/>
              </a:ext>
            </a:extLst>
          </p:cNvPr>
          <p:cNvSpPr txBox="1"/>
          <p:nvPr/>
        </p:nvSpPr>
        <p:spPr>
          <a:xfrm>
            <a:off x="960582" y="5911273"/>
            <a:ext cx="5144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Beschermd stadsgezicht Lange Rei</a:t>
            </a:r>
          </a:p>
        </p:txBody>
      </p:sp>
    </p:spTree>
    <p:extLst>
      <p:ext uri="{BB962C8B-B14F-4D97-AF65-F5344CB8AC3E}">
        <p14:creationId xmlns:p14="http://schemas.microsoft.com/office/powerpoint/2010/main" val="2637927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F9AD8BA0-5F60-4888-A67A-FE21D5C9400B}"/>
              </a:ext>
            </a:extLst>
          </p:cNvPr>
          <p:cNvSpPr txBox="1"/>
          <p:nvPr/>
        </p:nvSpPr>
        <p:spPr>
          <a:xfrm>
            <a:off x="969818" y="461818"/>
            <a:ext cx="653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FlandersArtSans-Bold" panose="00000800000000000000" pitchFamily="2" charset="0"/>
              </a:rPr>
              <a:t>Impact</a:t>
            </a:r>
            <a:r>
              <a:rPr lang="nl-BE" sz="3600" b="1" dirty="0">
                <a:latin typeface="FlandersArtSans-Bold" panose="00000800000000000000" pitchFamily="2" charset="0"/>
              </a:rPr>
              <a:t> op het werelderfgoed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20FF4DDD-851B-469D-B187-35AC31D9CC71}"/>
              </a:ext>
            </a:extLst>
          </p:cNvPr>
          <p:cNvSpPr txBox="1"/>
          <p:nvPr/>
        </p:nvSpPr>
        <p:spPr>
          <a:xfrm>
            <a:off x="1048327" y="1625600"/>
            <a:ext cx="71073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200" dirty="0">
                <a:latin typeface="FlandersArtSans-Regular" panose="00000500000000000000" pitchFamily="2" charset="0"/>
              </a:rPr>
              <a:t>Cultuurhistorische analyse en waardenstelling is noodzakelijk.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200" dirty="0">
              <a:latin typeface="FlandersArtSans-Regular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200" dirty="0">
                <a:latin typeface="FlandersArtSans-Regular" panose="00000500000000000000" pitchFamily="2" charset="0"/>
              </a:rPr>
              <a:t>Niet enkel kijken naar de beschermde elementen maar naar alle elementen, geredeneerd vanuit de OUV.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200" dirty="0">
              <a:latin typeface="FlandersArtSans-Regular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200" dirty="0">
                <a:latin typeface="FlandersArtSans-Regular" panose="00000500000000000000" pitchFamily="2" charset="0"/>
              </a:rPr>
              <a:t>Welke elementen vertegenwoordigen wel/niet de OUV?</a:t>
            </a:r>
          </a:p>
        </p:txBody>
      </p:sp>
    </p:spTree>
    <p:extLst>
      <p:ext uri="{BB962C8B-B14F-4D97-AF65-F5344CB8AC3E}">
        <p14:creationId xmlns:p14="http://schemas.microsoft.com/office/powerpoint/2010/main" val="3151457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xmlns="" id="{E24166E2-93DE-4A63-8D22-9E991CEB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00" y="2636926"/>
            <a:ext cx="7209099" cy="953999"/>
          </a:xfrm>
        </p:spPr>
        <p:txBody>
          <a:bodyPr/>
          <a:lstStyle/>
          <a:p>
            <a:pPr algn="ctr"/>
            <a:r>
              <a:rPr lang="nl-BE" sz="4000" dirty="0">
                <a:solidFill>
                  <a:schemeClr val="tx1"/>
                </a:solidFill>
              </a:rPr>
              <a:t>IV. CONTACTEN MET ICOMOS</a:t>
            </a:r>
          </a:p>
        </p:txBody>
      </p:sp>
    </p:spTree>
    <p:extLst>
      <p:ext uri="{BB962C8B-B14F-4D97-AF65-F5344CB8AC3E}">
        <p14:creationId xmlns:p14="http://schemas.microsoft.com/office/powerpoint/2010/main" val="1232580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18DB758C-5A6F-4E0E-B6C9-49A724652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2" t="17619" r="19166" b="10000"/>
          <a:stretch/>
        </p:blipFill>
        <p:spPr>
          <a:xfrm>
            <a:off x="344077" y="718457"/>
            <a:ext cx="8709591" cy="5475514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3DE1BC7C-AFF2-481B-AF54-599B7E4B1584}"/>
              </a:ext>
            </a:extLst>
          </p:cNvPr>
          <p:cNvSpPr txBox="1"/>
          <p:nvPr/>
        </p:nvSpPr>
        <p:spPr>
          <a:xfrm>
            <a:off x="2960912" y="4746172"/>
            <a:ext cx="5046071" cy="733663"/>
          </a:xfrm>
          <a:prstGeom prst="leftRightArrow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Informele ICOMOS BE/NL-Consultatie</a:t>
            </a:r>
          </a:p>
        </p:txBody>
      </p:sp>
      <p:sp>
        <p:nvSpPr>
          <p:cNvPr id="4" name="Pijl: gekromd rechts 3">
            <a:extLst>
              <a:ext uri="{FF2B5EF4-FFF2-40B4-BE49-F238E27FC236}">
                <a16:creationId xmlns:a16="http://schemas.microsoft.com/office/drawing/2014/main" xmlns="" id="{6E07FBD9-785E-4B9E-A056-C1D709EB8B3B}"/>
              </a:ext>
            </a:extLst>
          </p:cNvPr>
          <p:cNvSpPr/>
          <p:nvPr/>
        </p:nvSpPr>
        <p:spPr>
          <a:xfrm>
            <a:off x="2645228" y="5606143"/>
            <a:ext cx="723897" cy="75111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70183766-360A-482C-AC5D-6D4B2276B6E8}"/>
              </a:ext>
            </a:extLst>
          </p:cNvPr>
          <p:cNvSpPr txBox="1"/>
          <p:nvPr/>
        </p:nvSpPr>
        <p:spPr>
          <a:xfrm>
            <a:off x="3374568" y="6008909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</a:rPr>
              <a:t>Formeel begeleidingstraject met ICOMOS ?</a:t>
            </a:r>
          </a:p>
        </p:txBody>
      </p:sp>
    </p:spTree>
    <p:extLst>
      <p:ext uri="{BB962C8B-B14F-4D97-AF65-F5344CB8AC3E}">
        <p14:creationId xmlns:p14="http://schemas.microsoft.com/office/powerpoint/2010/main" val="33328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73B03A-8CAF-4BE7-8B13-6641103A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9" y="284945"/>
            <a:ext cx="7416000" cy="1116000"/>
          </a:xfrm>
        </p:spPr>
        <p:txBody>
          <a:bodyPr/>
          <a:lstStyle/>
          <a:p>
            <a:r>
              <a:rPr lang="nl-BE" dirty="0"/>
              <a:t>Advies </a:t>
            </a:r>
            <a:r>
              <a:rPr lang="nl-BE" dirty="0" err="1"/>
              <a:t>Icomos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37AFA15-8E85-4263-B2DF-0273128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4400" y="1102400"/>
            <a:ext cx="7416000" cy="3672000"/>
          </a:xfrm>
        </p:spPr>
        <p:txBody>
          <a:bodyPr/>
          <a:lstStyle/>
          <a:p>
            <a:pPr>
              <a:buNone/>
            </a:pPr>
            <a:r>
              <a:rPr lang="nl-BE" dirty="0"/>
              <a:t>Begrip voor de doelstelling. Maar….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Het ontbreekt aan een globale visie.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Noodzaak aan een geïntegreerde aanpak.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Nood aan lange termijnvisie: verdere schaalvergroting nog mogelijk?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Gebruik maken van ‘stadslabs’ als interdisciplinair platvorm.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Opmaken van een Heritage Impact Assessment, als gedragen initiatief.</a:t>
            </a:r>
          </a:p>
        </p:txBody>
      </p:sp>
    </p:spTree>
    <p:extLst>
      <p:ext uri="{BB962C8B-B14F-4D97-AF65-F5344CB8AC3E}">
        <p14:creationId xmlns:p14="http://schemas.microsoft.com/office/powerpoint/2010/main" val="4233896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67F377-183A-4D10-AA8D-F2683910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Vervoltraject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CDF5A7E-C26E-464E-9608-52EC30DEAF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None/>
            </a:pPr>
            <a:r>
              <a:rPr lang="nl-BE" dirty="0"/>
              <a:t>De klok kan niet zomaar worden teruggedraaid! Daarom: </a:t>
            </a:r>
          </a:p>
          <a:p>
            <a:pPr>
              <a:buNone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Voorstel om ICOMOS internationaal te vragen om begeleidingstraject.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Aanstellen van een ingenieur en erfgoedexpert om ontwerpend onderzoek te begeleiden.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2785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12E6BD4-8F54-4685-A3C8-3E7DA5B64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1" y="115455"/>
            <a:ext cx="8731442" cy="654858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24A159E7-92D4-4995-8AEA-F981E2695DC4}"/>
              </a:ext>
            </a:extLst>
          </p:cNvPr>
          <p:cNvSpPr txBox="1"/>
          <p:nvPr/>
        </p:nvSpPr>
        <p:spPr>
          <a:xfrm>
            <a:off x="997528" y="323272"/>
            <a:ext cx="7509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</a:rPr>
              <a:t>Jullie visie / voorstellen / aanbevelingen?</a:t>
            </a:r>
          </a:p>
        </p:txBody>
      </p:sp>
    </p:spTree>
    <p:extLst>
      <p:ext uri="{BB962C8B-B14F-4D97-AF65-F5344CB8AC3E}">
        <p14:creationId xmlns:p14="http://schemas.microsoft.com/office/powerpoint/2010/main" val="332737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AFE05BC5-CC80-4520-8E88-944C6529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0"/>
            <a:ext cx="8829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0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B64ED76-17AB-46BD-A385-67FB30763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2" y="73891"/>
            <a:ext cx="8922328" cy="67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xmlns="" id="{A3211871-29F4-4699-A5BC-FD40C906D8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r="1634"/>
          <a:stretch>
            <a:fillRect/>
          </a:stretch>
        </p:blipFill>
        <p:spPr>
          <a:xfrm>
            <a:off x="288000" y="53166"/>
            <a:ext cx="8726691" cy="6757864"/>
          </a:xfrm>
        </p:spPr>
      </p:pic>
    </p:spTree>
    <p:extLst>
      <p:ext uri="{BB962C8B-B14F-4D97-AF65-F5344CB8AC3E}">
        <p14:creationId xmlns:p14="http://schemas.microsoft.com/office/powerpoint/2010/main" val="98740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xmlns="" id="{E24166E2-93DE-4A63-8D22-9E991CEB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01" y="2636926"/>
            <a:ext cx="6753420" cy="953999"/>
          </a:xfrm>
        </p:spPr>
        <p:txBody>
          <a:bodyPr/>
          <a:lstStyle/>
          <a:p>
            <a:pPr algn="ctr"/>
            <a:r>
              <a:rPr lang="nl-BE" sz="4000" dirty="0">
                <a:solidFill>
                  <a:schemeClr val="tx1"/>
                </a:solidFill>
              </a:rPr>
              <a:t>I. SCHETS PROJECT STADSVAART</a:t>
            </a:r>
          </a:p>
        </p:txBody>
      </p:sp>
    </p:spTree>
    <p:extLst>
      <p:ext uri="{BB962C8B-B14F-4D97-AF65-F5344CB8AC3E}">
        <p14:creationId xmlns:p14="http://schemas.microsoft.com/office/powerpoint/2010/main" val="94263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1B9B97-8E79-4719-A56C-93E68A32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9353D67-2973-4D73-B22A-1FFF0B0DD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9746" y="1776655"/>
            <a:ext cx="7416000" cy="36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Doorvaart voor grotere schepen (van klasse IV naar klasse Va) tussen Oostende en Zeebrugge en het hinterland.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Verhogen van de capaciteit van de doorvaart van 1 beroepsschip per uur naar 2 tot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Verbeteren (beter en veiliger) van de mobiliteit rond Brugge en in/uit het stadscentrum.</a:t>
            </a:r>
          </a:p>
        </p:txBody>
      </p:sp>
    </p:spTree>
    <p:extLst>
      <p:ext uri="{BB962C8B-B14F-4D97-AF65-F5344CB8AC3E}">
        <p14:creationId xmlns:p14="http://schemas.microsoft.com/office/powerpoint/2010/main" val="126637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339E79D6-A678-468B-B02E-3117B76A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t="5670" r="26274"/>
          <a:stretch/>
        </p:blipFill>
        <p:spPr>
          <a:xfrm>
            <a:off x="400486" y="0"/>
            <a:ext cx="8545370" cy="6800988"/>
          </a:xfrm>
          <a:prstGeom prst="rect">
            <a:avLst/>
          </a:prstGeom>
        </p:spPr>
      </p:pic>
      <p:pic>
        <p:nvPicPr>
          <p:cNvPr id="21" name="Tijdelijke aanduiding voor 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5940000"/>
            <a:ext cx="1858803" cy="72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" y="351758"/>
            <a:ext cx="1219202" cy="694945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xmlns="" id="{4A66C3AF-B404-49B7-9E0B-3C8897D94CCE}"/>
              </a:ext>
            </a:extLst>
          </p:cNvPr>
          <p:cNvCxnSpPr/>
          <p:nvPr/>
        </p:nvCxnSpPr>
        <p:spPr>
          <a:xfrm>
            <a:off x="7572625" y="505679"/>
            <a:ext cx="638175" cy="4000500"/>
          </a:xfrm>
          <a:prstGeom prst="straightConnector1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xmlns="" id="{7200111F-A62F-427D-9587-4D76BA568DE3}"/>
              </a:ext>
            </a:extLst>
          </p:cNvPr>
          <p:cNvCxnSpPr>
            <a:cxnSpLocks/>
          </p:cNvCxnSpPr>
          <p:nvPr/>
        </p:nvCxnSpPr>
        <p:spPr>
          <a:xfrm>
            <a:off x="644401" y="5134050"/>
            <a:ext cx="6699546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21AECE82-2595-4E63-B9BC-B296D5F343D9}"/>
              </a:ext>
            </a:extLst>
          </p:cNvPr>
          <p:cNvSpPr txBox="1"/>
          <p:nvPr/>
        </p:nvSpPr>
        <p:spPr>
          <a:xfrm>
            <a:off x="719847" y="4679004"/>
            <a:ext cx="124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Oostende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31E54A38-DE0E-4B27-A579-BBAA14195773}"/>
              </a:ext>
            </a:extLst>
          </p:cNvPr>
          <p:cNvSpPr txBox="1"/>
          <p:nvPr/>
        </p:nvSpPr>
        <p:spPr>
          <a:xfrm>
            <a:off x="7599115" y="136347"/>
            <a:ext cx="124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000"/>
                </a:solidFill>
              </a:rPr>
              <a:t>Zeebrugge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xmlns="" id="{54E40250-DD2F-40A0-9177-681EA355A957}"/>
              </a:ext>
            </a:extLst>
          </p:cNvPr>
          <p:cNvSpPr/>
          <p:nvPr/>
        </p:nvSpPr>
        <p:spPr>
          <a:xfrm>
            <a:off x="7689464" y="5134050"/>
            <a:ext cx="787130" cy="1157911"/>
          </a:xfrm>
          <a:prstGeom prst="ellipse">
            <a:avLst/>
          </a:prstGeom>
          <a:solidFill>
            <a:srgbClr val="944EA1">
              <a:alpha val="3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61085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OnroerendErfgoed">
  <a:themeElements>
    <a:clrScheme name="Onroerend Erfgoed">
      <a:dk1>
        <a:sysClr val="windowText" lastClr="000000"/>
      </a:dk1>
      <a:lt1>
        <a:sysClr val="window" lastClr="FFFFFF"/>
      </a:lt1>
      <a:dk2>
        <a:srgbClr val="944EA1"/>
      </a:dk2>
      <a:lt2>
        <a:srgbClr val="EEECE1"/>
      </a:lt2>
      <a:accent1>
        <a:srgbClr val="944EA1"/>
      </a:accent1>
      <a:accent2>
        <a:srgbClr val="37876D"/>
      </a:accent2>
      <a:accent3>
        <a:srgbClr val="176D8A"/>
      </a:accent3>
      <a:accent4>
        <a:srgbClr val="867B3D"/>
      </a:accent4>
      <a:accent5>
        <a:srgbClr val="4BCFA5"/>
      </a:accent5>
      <a:accent6>
        <a:srgbClr val="C2B049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Onroerend Erfgoed">
      <a:dk1>
        <a:sysClr val="windowText" lastClr="000000"/>
      </a:dk1>
      <a:lt1>
        <a:sysClr val="window" lastClr="FFFFFF"/>
      </a:lt1>
      <a:dk2>
        <a:srgbClr val="944EA1"/>
      </a:dk2>
      <a:lt2>
        <a:srgbClr val="EEECE1"/>
      </a:lt2>
      <a:accent1>
        <a:srgbClr val="944EA1"/>
      </a:accent1>
      <a:accent2>
        <a:srgbClr val="37876D"/>
      </a:accent2>
      <a:accent3>
        <a:srgbClr val="176D8A"/>
      </a:accent3>
      <a:accent4>
        <a:srgbClr val="867B3D"/>
      </a:accent4>
      <a:accent5>
        <a:srgbClr val="4BCFA5"/>
      </a:accent5>
      <a:accent6>
        <a:srgbClr val="C2B049"/>
      </a:accent6>
      <a:hlink>
        <a:srgbClr val="0000FF"/>
      </a:hlink>
      <a:folHlink>
        <a:srgbClr val="800080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PowerPointsjabloon_OnroerendErfgoed</Template>
  <TotalTime>19364</TotalTime>
  <Words>587</Words>
  <Application>Microsoft Office PowerPoint</Application>
  <PresentationFormat>Diavoorstelling (4:3)</PresentationFormat>
  <Paragraphs>132</Paragraphs>
  <Slides>37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FlandersArtSans-Bold</vt:lpstr>
      <vt:lpstr>FlandersArtSans-Regular</vt:lpstr>
      <vt:lpstr>FlandersArtSerif-Regular</vt:lpstr>
      <vt:lpstr>PowerPoint_OnroerendErfgoed</vt:lpstr>
      <vt:lpstr>Aangepast ontwerp</vt:lpstr>
      <vt:lpstr>‘Upgrade’ van de Stadsvaart rond Brugge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I. SCHETS PROJECT STADSVAART</vt:lpstr>
      <vt:lpstr>Doelstelling</vt:lpstr>
      <vt:lpstr>PowerPoint-presentatie</vt:lpstr>
      <vt:lpstr>Maatregelen</vt:lpstr>
      <vt:lpstr>PowerPoint-presentatie</vt:lpstr>
      <vt:lpstr>PowerPoint-presentatie</vt:lpstr>
      <vt:lpstr>PowerPoint-presentatie</vt:lpstr>
      <vt:lpstr>PowerPoint-presentatie</vt:lpstr>
      <vt:lpstr>Erfgoed</vt:lpstr>
      <vt:lpstr>Effecten op erfgoed</vt:lpstr>
      <vt:lpstr>Effecten op erfgoed</vt:lpstr>
      <vt:lpstr>PowerPoint-presentatie</vt:lpstr>
      <vt:lpstr>PowerPoint-presentatie</vt:lpstr>
      <vt:lpstr>Alternatief?</vt:lpstr>
      <vt:lpstr>II. Wat gebeurde er al? </vt:lpstr>
      <vt:lpstr>Alternatieven onderzoek</vt:lpstr>
      <vt:lpstr>PowerPoint-presentatie</vt:lpstr>
      <vt:lpstr>PowerPoint-presentatie</vt:lpstr>
      <vt:lpstr>PowerPoint-presentatie</vt:lpstr>
      <vt:lpstr>Voorlopige vaststellingen/vragen</vt:lpstr>
      <vt:lpstr>III. BEOORDELING IMPACT OP HET WERELDERFGOED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IV. CONTACTEN MET ICOMOS</vt:lpstr>
      <vt:lpstr>PowerPoint-presentatie</vt:lpstr>
      <vt:lpstr>Advies Icomos</vt:lpstr>
      <vt:lpstr>Vervoltraject</vt:lpstr>
      <vt:lpstr>PowerPoint-presentatie</vt:lpstr>
    </vt:vector>
  </TitlesOfParts>
  <Company>Vlaamse Overheid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Doelmatigheidsanalyse van het beschermingsinstrumantrium</dc:title>
  <dc:creator>Piet Geleyns</dc:creator>
  <cp:lastModifiedBy>Eric Brummelhuis</cp:lastModifiedBy>
  <cp:revision>187</cp:revision>
  <cp:lastPrinted>2017-10-09T07:29:55Z</cp:lastPrinted>
  <dcterms:created xsi:type="dcterms:W3CDTF">2017-03-22T12:50:17Z</dcterms:created>
  <dcterms:modified xsi:type="dcterms:W3CDTF">2017-12-11T14:47:31Z</dcterms:modified>
</cp:coreProperties>
</file>