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21"/>
  </p:notesMasterIdLst>
  <p:handoutMasterIdLst>
    <p:handoutMasterId r:id="rId22"/>
  </p:handoutMasterIdLst>
  <p:sldIdLst>
    <p:sldId id="464" r:id="rId3"/>
    <p:sldId id="529" r:id="rId4"/>
    <p:sldId id="548" r:id="rId5"/>
    <p:sldId id="530" r:id="rId6"/>
    <p:sldId id="546" r:id="rId7"/>
    <p:sldId id="547" r:id="rId8"/>
    <p:sldId id="549" r:id="rId9"/>
    <p:sldId id="550" r:id="rId10"/>
    <p:sldId id="551" r:id="rId11"/>
    <p:sldId id="552" r:id="rId12"/>
    <p:sldId id="553" r:id="rId13"/>
    <p:sldId id="554" r:id="rId14"/>
    <p:sldId id="555" r:id="rId15"/>
    <p:sldId id="556" r:id="rId16"/>
    <p:sldId id="557" r:id="rId17"/>
    <p:sldId id="558" r:id="rId18"/>
    <p:sldId id="537" r:id="rId19"/>
    <p:sldId id="531" r:id="rId20"/>
  </p:sldIdLst>
  <p:sldSz cx="9144000" cy="6858000" type="screen4x3"/>
  <p:notesSz cx="7099300" cy="1023461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A80B"/>
    <a:srgbClr val="E9B653"/>
    <a:srgbClr val="FFCB33"/>
    <a:srgbClr val="061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328" y="-152"/>
      </p:cViewPr>
      <p:guideLst>
        <p:guide orient="horz" pos="2842"/>
        <p:guide orient="horz" pos="4142"/>
        <p:guide orient="horz" pos="1035"/>
        <p:guide orient="horz" pos="3493"/>
        <p:guide pos="3428"/>
        <p:guide pos="2992"/>
        <p:guide pos="5374"/>
        <p:guide pos="66"/>
        <p:guide pos="39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 smtClean="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2AD9BDF-A64B-4344-9EB1-FDFF3960A02B}" type="datetimeFigureOut">
              <a:rPr lang="nl-NL"/>
              <a:pPr>
                <a:defRPr/>
              </a:pPr>
              <a:t>04/10/16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 smtClean="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BC7CE13-484A-1040-9A48-4BFC6F7BED5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9711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5777" tIns="47888" rIns="95777" bIns="47888" rtlCol="0"/>
          <a:lstStyle>
            <a:lvl1pPr algn="l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5777" tIns="47888" rIns="95777" bIns="47888" rtlCol="0"/>
          <a:lstStyle>
            <a:lvl1pPr algn="r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F550120-684E-5646-AB0F-6C907923FD6A}" type="datetimeFigureOut">
              <a:rPr lang="nl-NL"/>
              <a:pPr>
                <a:defRPr/>
              </a:pPr>
              <a:t>04/10/16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77" tIns="47888" rIns="95777" bIns="47888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5777" tIns="47888" rIns="95777" bIns="47888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5777" tIns="47888" rIns="95777" bIns="47888" rtlCol="0" anchor="b"/>
          <a:lstStyle>
            <a:lvl1pPr algn="l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5777" tIns="47888" rIns="95777" bIns="47888" rtlCol="0" anchor="b"/>
          <a:lstStyle>
            <a:lvl1pPr algn="r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3B43E05-C842-CE4A-9778-600342AD62A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6647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1. Voorstellen: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Loes van der Vegt, Land-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id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Betrokken bij diverse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HIA’s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in Nederland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Samen met Marinus Kooiman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Betrokken bij het internationale netwerk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HIA’s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(positie van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HIA’s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in het planproces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)</a:t>
            </a: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Vorige keer laadvermogen de theorie van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HIA’s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017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23C09C1-5EDE-DB49-8C7F-101DF71A1875}" type="slidenum">
              <a:rPr lang="nl-NL" sz="1300"/>
              <a:pPr eaLnBrk="1" hangingPunct="1"/>
              <a:t>1</a:t>
            </a:fld>
            <a:endParaRPr lang="nl-NL"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dirty="0">
              <a:latin typeface="Calibri" charset="0"/>
            </a:endParaRPr>
          </a:p>
        </p:txBody>
      </p:sp>
      <p:sp>
        <p:nvSpPr>
          <p:cNvPr id="5120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3F314B4-5572-CB4D-95B9-75BD3F9D0950}" type="slidenum">
              <a:rPr lang="nl-NL" sz="1300"/>
              <a:pPr eaLnBrk="1" hangingPunct="1"/>
              <a:t>10</a:t>
            </a:fld>
            <a:endParaRPr lang="nl-NL"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dirty="0">
              <a:latin typeface="Calibri" charset="0"/>
            </a:endParaRPr>
          </a:p>
        </p:txBody>
      </p:sp>
      <p:sp>
        <p:nvSpPr>
          <p:cNvPr id="5120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3F314B4-5572-CB4D-95B9-75BD3F9D0950}" type="slidenum">
              <a:rPr lang="nl-NL" sz="1300"/>
              <a:pPr eaLnBrk="1" hangingPunct="1"/>
              <a:t>11</a:t>
            </a:fld>
            <a:endParaRPr lang="nl-NL" sz="13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dirty="0">
              <a:latin typeface="Calibri" charset="0"/>
            </a:endParaRPr>
          </a:p>
        </p:txBody>
      </p:sp>
      <p:sp>
        <p:nvSpPr>
          <p:cNvPr id="5120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3F314B4-5572-CB4D-95B9-75BD3F9D0950}" type="slidenum">
              <a:rPr lang="nl-NL" sz="1300"/>
              <a:pPr eaLnBrk="1" hangingPunct="1"/>
              <a:t>12</a:t>
            </a:fld>
            <a:endParaRPr lang="nl-NL" sz="13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dirty="0">
              <a:latin typeface="Calibri" charset="0"/>
            </a:endParaRPr>
          </a:p>
        </p:txBody>
      </p:sp>
      <p:sp>
        <p:nvSpPr>
          <p:cNvPr id="5120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3F314B4-5572-CB4D-95B9-75BD3F9D0950}" type="slidenum">
              <a:rPr lang="nl-NL" sz="1300"/>
              <a:pPr eaLnBrk="1" hangingPunct="1"/>
              <a:t>13</a:t>
            </a:fld>
            <a:endParaRPr lang="nl-NL"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dirty="0">
              <a:latin typeface="Calibri" charset="0"/>
            </a:endParaRPr>
          </a:p>
        </p:txBody>
      </p:sp>
      <p:sp>
        <p:nvSpPr>
          <p:cNvPr id="5120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3F314B4-5572-CB4D-95B9-75BD3F9D0950}" type="slidenum">
              <a:rPr lang="nl-NL" sz="1300"/>
              <a:pPr eaLnBrk="1" hangingPunct="1"/>
              <a:t>14</a:t>
            </a:fld>
            <a:endParaRPr lang="nl-NL" sz="13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40000"/>
              </a:lnSpc>
            </a:pPr>
            <a:r>
              <a:rPr lang="nl-NL" sz="1200" b="1" dirty="0" smtClean="0"/>
              <a:t>Onafhankelijke opsteller van de HIA – Voorbeeld Liverpool</a:t>
            </a:r>
          </a:p>
          <a:p>
            <a:pPr lvl="0">
              <a:lnSpc>
                <a:spcPct val="140000"/>
              </a:lnSpc>
            </a:pPr>
            <a:r>
              <a:rPr lang="nl-NL" sz="1200" b="1" dirty="0" smtClean="0"/>
              <a:t>Verzoek van UNESCO – Voorbeeld Istanbul</a:t>
            </a:r>
          </a:p>
          <a:p>
            <a:pPr lvl="0">
              <a:lnSpc>
                <a:spcPct val="140000"/>
              </a:lnSpc>
            </a:pPr>
            <a:r>
              <a:rPr lang="nl-NL" sz="1200" b="1" dirty="0" smtClean="0"/>
              <a:t>Parallel aan MER  - geen integraal onderdeel</a:t>
            </a:r>
          </a:p>
          <a:p>
            <a:endParaRPr lang="nl-NL" dirty="0">
              <a:latin typeface="Calibri" charset="0"/>
            </a:endParaRPr>
          </a:p>
        </p:txBody>
      </p:sp>
      <p:sp>
        <p:nvSpPr>
          <p:cNvPr id="5120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3F314B4-5572-CB4D-95B9-75BD3F9D0950}" type="slidenum">
              <a:rPr lang="nl-NL" sz="1300"/>
              <a:pPr eaLnBrk="1" hangingPunct="1"/>
              <a:t>15</a:t>
            </a:fld>
            <a:endParaRPr lang="nl-NL" sz="13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dirty="0">
              <a:latin typeface="Calibri" charset="0"/>
            </a:endParaRPr>
          </a:p>
        </p:txBody>
      </p:sp>
      <p:sp>
        <p:nvSpPr>
          <p:cNvPr id="5120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3F314B4-5572-CB4D-95B9-75BD3F9D0950}" type="slidenum">
              <a:rPr lang="nl-NL" sz="1300"/>
              <a:pPr eaLnBrk="1" hangingPunct="1"/>
              <a:t>16</a:t>
            </a:fld>
            <a:endParaRPr lang="nl-NL" sz="13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Visie / stelling: De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Belvedere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gedachte sluit niet aan bij de bescherming van het Werelderfgoed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Nederland,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Belvedere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gedachte; behoud door ontwikkeling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Focus op ruimtelijke kwaliteit in algemene zin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Dit sluit niet altijd aan op de OUV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Nieuwe aanpak voor WE nodig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endParaRPr lang="nl-NL" dirty="0">
              <a:latin typeface="Calibri" charset="0"/>
            </a:endParaRPr>
          </a:p>
        </p:txBody>
      </p:sp>
      <p:sp>
        <p:nvSpPr>
          <p:cNvPr id="5120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3F314B4-5572-CB4D-95B9-75BD3F9D0950}" type="slidenum">
              <a:rPr lang="nl-NL" sz="1300"/>
              <a:pPr eaLnBrk="1" hangingPunct="1"/>
              <a:t>17</a:t>
            </a:fld>
            <a:endParaRPr lang="nl-NL" sz="13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dirty="0" smtClean="0">
                <a:latin typeface="Calibri" charset="0"/>
              </a:rPr>
              <a:t>HIA is een methodiek om dit</a:t>
            </a:r>
            <a:r>
              <a:rPr lang="nl-NL" baseline="0" dirty="0" smtClean="0">
                <a:latin typeface="Calibri" charset="0"/>
              </a:rPr>
              <a:t> laadvermogen te bepalen</a:t>
            </a:r>
            <a:endParaRPr lang="nl-NL" dirty="0">
              <a:latin typeface="Calibri" charset="0"/>
            </a:endParaRPr>
          </a:p>
        </p:txBody>
      </p:sp>
      <p:sp>
        <p:nvSpPr>
          <p:cNvPr id="5120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3F314B4-5572-CB4D-95B9-75BD3F9D0950}" type="slidenum">
              <a:rPr lang="nl-NL" sz="1300"/>
              <a:pPr eaLnBrk="1" hangingPunct="1"/>
              <a:t>18</a:t>
            </a:fld>
            <a:endParaRPr lang="nl-NL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dirty="0" smtClean="0">
                <a:latin typeface="Calibri" charset="0"/>
              </a:rPr>
              <a:t>Behoud door ontwikkeling / </a:t>
            </a:r>
            <a:r>
              <a:rPr lang="nl-NL" dirty="0" err="1" smtClean="0">
                <a:latin typeface="Calibri" charset="0"/>
              </a:rPr>
              <a:t>belvedere</a:t>
            </a:r>
            <a:r>
              <a:rPr lang="nl-NL" dirty="0" smtClean="0">
                <a:latin typeface="Calibri" charset="0"/>
              </a:rPr>
              <a:t> gedachte</a:t>
            </a:r>
            <a:endParaRPr lang="nl-NL" dirty="0">
              <a:latin typeface="Calibri" charset="0"/>
            </a:endParaRPr>
          </a:p>
        </p:txBody>
      </p:sp>
      <p:sp>
        <p:nvSpPr>
          <p:cNvPr id="5120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3F314B4-5572-CB4D-95B9-75BD3F9D0950}" type="slidenum">
              <a:rPr lang="nl-NL" sz="1300"/>
              <a:pPr eaLnBrk="1" hangingPunct="1"/>
              <a:t>2</a:t>
            </a:fld>
            <a:endParaRPr lang="nl-NL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dirty="0" smtClean="0">
                <a:latin typeface="Calibri" charset="0"/>
              </a:rPr>
              <a:t>Behoud door ontwikkeling / </a:t>
            </a:r>
            <a:r>
              <a:rPr lang="nl-NL" dirty="0" err="1" smtClean="0">
                <a:latin typeface="Calibri" charset="0"/>
              </a:rPr>
              <a:t>belvedere</a:t>
            </a:r>
            <a:r>
              <a:rPr lang="nl-NL" dirty="0" smtClean="0">
                <a:latin typeface="Calibri" charset="0"/>
              </a:rPr>
              <a:t> gedachte</a:t>
            </a:r>
            <a:endParaRPr lang="nl-NL" dirty="0">
              <a:latin typeface="Calibri" charset="0"/>
            </a:endParaRPr>
          </a:p>
        </p:txBody>
      </p:sp>
      <p:sp>
        <p:nvSpPr>
          <p:cNvPr id="5120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3F314B4-5572-CB4D-95B9-75BD3F9D0950}" type="slidenum">
              <a:rPr lang="nl-NL" sz="1300"/>
              <a:pPr eaLnBrk="1" hangingPunct="1"/>
              <a:t>3</a:t>
            </a:fld>
            <a:endParaRPr lang="nl-NL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Voorbeelden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HIA’s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in het ontwerpproces: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NHW Lekkanaal &gt; noodgreep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Kinderdijk (gebiedsontwikkelingen) &gt; bijdrage in het ontwerpproces (aanpak waterveiligheid)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SVA &gt; noodgreep en ontwerpproces (locatiekeuze)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endParaRPr lang="nl-NL" dirty="0">
              <a:latin typeface="Calibri" charset="0"/>
            </a:endParaRPr>
          </a:p>
        </p:txBody>
      </p:sp>
      <p:sp>
        <p:nvSpPr>
          <p:cNvPr id="5120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3F314B4-5572-CB4D-95B9-75BD3F9D0950}" type="slidenum">
              <a:rPr lang="nl-NL" sz="1300"/>
              <a:pPr eaLnBrk="1" hangingPunct="1"/>
              <a:t>4</a:t>
            </a:fld>
            <a:endParaRPr lang="nl-NL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dirty="0">
              <a:latin typeface="Calibri" charset="0"/>
            </a:endParaRPr>
          </a:p>
        </p:txBody>
      </p:sp>
      <p:sp>
        <p:nvSpPr>
          <p:cNvPr id="5120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3F314B4-5572-CB4D-95B9-75BD3F9D0950}" type="slidenum">
              <a:rPr lang="nl-NL" sz="1300"/>
              <a:pPr eaLnBrk="1" hangingPunct="1"/>
              <a:t>5</a:t>
            </a:fld>
            <a:endParaRPr lang="nl-NL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dirty="0">
              <a:latin typeface="Calibri" charset="0"/>
            </a:endParaRPr>
          </a:p>
        </p:txBody>
      </p:sp>
      <p:sp>
        <p:nvSpPr>
          <p:cNvPr id="5120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3F314B4-5572-CB4D-95B9-75BD3F9D0950}" type="slidenum">
              <a:rPr lang="nl-NL" sz="1300"/>
              <a:pPr eaLnBrk="1" hangingPunct="1"/>
              <a:t>6</a:t>
            </a:fld>
            <a:endParaRPr lang="nl-NL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dirty="0">
              <a:latin typeface="Calibri" charset="0"/>
            </a:endParaRPr>
          </a:p>
        </p:txBody>
      </p:sp>
      <p:sp>
        <p:nvSpPr>
          <p:cNvPr id="5120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3F314B4-5572-CB4D-95B9-75BD3F9D0950}" type="slidenum">
              <a:rPr lang="nl-NL" sz="1300"/>
              <a:pPr eaLnBrk="1" hangingPunct="1"/>
              <a:t>7</a:t>
            </a:fld>
            <a:endParaRPr lang="nl-NL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dirty="0">
              <a:latin typeface="Calibri" charset="0"/>
            </a:endParaRPr>
          </a:p>
        </p:txBody>
      </p:sp>
      <p:sp>
        <p:nvSpPr>
          <p:cNvPr id="5120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3F314B4-5572-CB4D-95B9-75BD3F9D0950}" type="slidenum">
              <a:rPr lang="nl-NL" sz="1300"/>
              <a:pPr eaLnBrk="1" hangingPunct="1"/>
              <a:t>8</a:t>
            </a:fld>
            <a:endParaRPr lang="nl-NL"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dirty="0">
              <a:latin typeface="Calibri" charset="0"/>
            </a:endParaRPr>
          </a:p>
        </p:txBody>
      </p:sp>
      <p:sp>
        <p:nvSpPr>
          <p:cNvPr id="5120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3F314B4-5572-CB4D-95B9-75BD3F9D0950}" type="slidenum">
              <a:rPr lang="nl-NL" sz="1300"/>
              <a:pPr eaLnBrk="1" hangingPunct="1"/>
              <a:t>9</a:t>
            </a:fld>
            <a:endParaRPr lang="nl-NL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A7032-866A-3741-A22A-77C938773C69}" type="datetimeFigureOut">
              <a:rPr lang="nl-NL"/>
              <a:pPr>
                <a:defRPr/>
              </a:pPr>
              <a:t>04/10/16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15CD4-58E4-5046-8AC4-6E5428F1F44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218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91D85-993E-7F4C-BAE9-01CA82AAABCA}" type="datetimeFigureOut">
              <a:rPr lang="nl-NL"/>
              <a:pPr>
                <a:defRPr/>
              </a:pPr>
              <a:t>04/10/16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EBCB5-EC73-6B40-9A97-85AF10DF560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7246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2000240"/>
            <a:ext cx="3008313" cy="7143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00240"/>
            <a:ext cx="5111750" cy="41259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12F1C-79A8-E645-908C-824AE58B1290}" type="datetimeFigureOut">
              <a:rPr lang="nl-NL"/>
              <a:pPr>
                <a:defRPr/>
              </a:pPr>
              <a:t>04/10/16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140B4-D9ED-4C46-9CFE-76C2B41090A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4752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274E9-0006-BA43-ADAB-CC9365D8B8AD}" type="datetimeFigureOut">
              <a:rPr lang="nl-NL"/>
              <a:pPr>
                <a:defRPr/>
              </a:pPr>
              <a:t>04/10/16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B3A60-E982-BB4A-B9D2-24C15EFD1A9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960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00034" y="1928801"/>
            <a:ext cx="8143932" cy="43577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407D7-416E-9947-9E5D-84AC56EBB38F}" type="datetimeFigureOut">
              <a:rPr lang="nl-NL"/>
              <a:pPr>
                <a:defRPr/>
              </a:pPr>
              <a:t>04/10/16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66B45-73BA-8F40-854E-AC4D93F8699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4252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5572140"/>
            <a:ext cx="814393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00034" y="1928801"/>
            <a:ext cx="8143932" cy="350046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33A4F-ABB0-CB44-9FCB-7F3D386C03E6}" type="datetimeFigureOut">
              <a:rPr lang="nl-NL"/>
              <a:pPr>
                <a:defRPr/>
              </a:pPr>
              <a:t>04/10/16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A6F55-19C9-AA4C-A2B3-1F0C023F2BB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490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 userDrawn="1"/>
        </p:nvSpPr>
        <p:spPr>
          <a:xfrm>
            <a:off x="4786313" y="5576888"/>
            <a:ext cx="3843337" cy="5667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nl-NL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Klik om de stijl te bewerken</a:t>
            </a:r>
            <a:endParaRPr lang="nl-NL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5576906"/>
            <a:ext cx="392909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00034" y="1928801"/>
            <a:ext cx="3929090" cy="350046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9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4786314" y="1928802"/>
            <a:ext cx="3857652" cy="350046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6" name="Tijdelijke aanduiding voo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CE86E-2EB5-A84F-8343-6EA19FF3CB26}" type="datetimeFigureOut">
              <a:rPr lang="nl-NL"/>
              <a:pPr>
                <a:defRPr/>
              </a:pPr>
              <a:t>04/10/16</a:t>
            </a:fld>
            <a:endParaRPr lang="nl-NL"/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0AA6F-2444-324B-8510-02EEFA79524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8638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CC9DD-C3FF-B745-9E57-1160B122172B}" type="datetimeFigureOut">
              <a:rPr lang="nl-NL"/>
              <a:pPr>
                <a:defRPr/>
              </a:pPr>
              <a:t>04/10/16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1D57F-9B7C-AC4F-8784-D9AA53148EE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43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C8DBD-9F38-EC46-931D-7DCFE8536A92}" type="datetimeFigureOut">
              <a:rPr lang="nl-NL"/>
              <a:pPr>
                <a:defRPr/>
              </a:pPr>
              <a:t>04/10/16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247A0-8A86-A44E-AC3C-606D77D5806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817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533DA-16AA-E54D-A5D4-8EDB6B34549D}" type="datetimeFigureOut">
              <a:rPr lang="nl-NL"/>
              <a:pPr>
                <a:defRPr/>
              </a:pPr>
              <a:t>04/10/16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51A65-5CC0-9345-94F6-78864DC17AB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4607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000240"/>
            <a:ext cx="4038600" cy="41259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000240"/>
            <a:ext cx="4038600" cy="41259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F7EB0-FC33-DE41-9426-0EFB16A74BA9}" type="datetimeFigureOut">
              <a:rPr lang="nl-NL"/>
              <a:pPr>
                <a:defRPr/>
              </a:pPr>
              <a:t>04/10/16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0B71E-CDBF-0B4C-A046-45D87D96D5B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428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1F97-0EB4-5E4F-A39F-5412075ED1BC}" type="datetimeFigureOut">
              <a:rPr lang="nl-NL"/>
              <a:pPr>
                <a:defRPr/>
              </a:pPr>
              <a:t>04/10/16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7B008-6513-364B-9AFF-1B771702419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782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928688" y="274638"/>
            <a:ext cx="77581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8B26625-7B3C-6F4E-9A42-42710569D47E}" type="datetimeFigureOut">
              <a:rPr lang="nl-NL"/>
              <a:pPr>
                <a:defRPr/>
              </a:pPr>
              <a:t>04/10/16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39A5A21-A1FE-AE4F-9ED8-297A4BC1DD5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-142875" y="1643063"/>
            <a:ext cx="9501188" cy="528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43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2000250"/>
            <a:ext cx="8229600" cy="412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1F34322-5499-F140-92BC-23EF66FC7F15}" type="datetimeFigureOut">
              <a:rPr lang="nl-NL"/>
              <a:pPr>
                <a:defRPr/>
              </a:pPr>
              <a:t>04/10/16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185F846-FABF-0E42-845E-E368D43F1E2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-1071563" y="1616075"/>
            <a:ext cx="9429751" cy="158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8286750" y="1616075"/>
            <a:ext cx="1800225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9" name="Afbeelding 6" descr="LID_logo_RGB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1374775"/>
            <a:ext cx="812800" cy="4826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9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0"/>
        <a:buChar char="§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80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57338"/>
          </a:xfrm>
        </p:spPr>
        <p:txBody>
          <a:bodyPr/>
          <a:lstStyle/>
          <a:p>
            <a:pPr algn="ctr">
              <a:defRPr/>
            </a:pPr>
            <a:r>
              <a:rPr lang="nl-NL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Ervaringen met</a:t>
            </a:r>
            <a:r>
              <a:rPr lang="is-IS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…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nl-NL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nl-NL" sz="2400" dirty="0" smtClean="0"/>
              <a:t>het instrument Heritage Impact Assessment (HIA)</a:t>
            </a:r>
            <a:endParaRPr lang="nl-NL" sz="2400" dirty="0">
              <a:solidFill>
                <a:schemeClr val="accent6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-756592" y="6165304"/>
            <a:ext cx="10441160" cy="69269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/>
          <p:cNvSpPr/>
          <p:nvPr/>
        </p:nvSpPr>
        <p:spPr>
          <a:xfrm>
            <a:off x="-654930" y="1606550"/>
            <a:ext cx="10441160" cy="16626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Rechthoek 41"/>
          <p:cNvSpPr/>
          <p:nvPr/>
        </p:nvSpPr>
        <p:spPr>
          <a:xfrm>
            <a:off x="0" y="6623050"/>
            <a:ext cx="9144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11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Land-</a:t>
            </a:r>
            <a:r>
              <a:rPr lang="nl-NL" sz="11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id</a:t>
            </a:r>
            <a:r>
              <a:rPr lang="nl-NL" sz="11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1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 </a:t>
            </a:r>
            <a:r>
              <a:rPr lang="nl-NL" sz="1100" dirty="0">
                <a:solidFill>
                  <a:schemeClr val="bg1"/>
                </a:solidFill>
              </a:rPr>
              <a:t>K</a:t>
            </a:r>
            <a:r>
              <a:rPr lang="nl-NL" sz="1100" dirty="0" smtClean="0">
                <a:solidFill>
                  <a:schemeClr val="bg1"/>
                </a:solidFill>
              </a:rPr>
              <a:t>ennisbijeenkomst </a:t>
            </a:r>
            <a:r>
              <a:rPr lang="nl-NL" sz="1100" dirty="0">
                <a:solidFill>
                  <a:schemeClr val="bg1"/>
                </a:solidFill>
              </a:rPr>
              <a:t>Stichting Werelderfgoed Nederland 5 oktober </a:t>
            </a:r>
            <a:r>
              <a:rPr lang="nl-NL" sz="1100" dirty="0" smtClean="0">
                <a:solidFill>
                  <a:schemeClr val="bg1"/>
                </a:solidFill>
              </a:rPr>
              <a:t>| Kinderdijk</a:t>
            </a:r>
            <a:endParaRPr lang="nl-NL" sz="11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t="7253" b="18560"/>
          <a:stretch/>
        </p:blipFill>
        <p:spPr>
          <a:xfrm>
            <a:off x="-35397" y="1714500"/>
            <a:ext cx="9245883" cy="461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latin typeface="Calibri" charset="0"/>
              </a:rPr>
              <a:t>Kinderdijk Entreezone</a:t>
            </a:r>
            <a:endParaRPr lang="nl-NL" dirty="0">
              <a:latin typeface="Calibri" charset="0"/>
            </a:endParaRPr>
          </a:p>
        </p:txBody>
      </p:sp>
      <p:grpSp>
        <p:nvGrpSpPr>
          <p:cNvPr id="4" name="Groeperen 3"/>
          <p:cNvGrpSpPr/>
          <p:nvPr/>
        </p:nvGrpSpPr>
        <p:grpSpPr>
          <a:xfrm>
            <a:off x="533400" y="1593850"/>
            <a:ext cx="8159823" cy="561130"/>
            <a:chOff x="526753" y="4077072"/>
            <a:chExt cx="7329861" cy="504056"/>
          </a:xfrm>
        </p:grpSpPr>
        <p:sp>
          <p:nvSpPr>
            <p:cNvPr id="2" name="Vijfhoek 1"/>
            <p:cNvSpPr/>
            <p:nvPr/>
          </p:nvSpPr>
          <p:spPr>
            <a:xfrm>
              <a:off x="526753" y="4077072"/>
              <a:ext cx="1508317" cy="504056"/>
            </a:xfrm>
            <a:prstGeom prst="homePlate">
              <a:avLst/>
            </a:prstGeom>
            <a:solidFill>
              <a:srgbClr val="008B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800" dirty="0" smtClean="0"/>
                <a:t>Startfase</a:t>
              </a:r>
              <a:endParaRPr lang="nl-NL" sz="1800" dirty="0"/>
            </a:p>
          </p:txBody>
        </p:sp>
        <p:sp>
          <p:nvSpPr>
            <p:cNvPr id="3" name="Punthaak 2"/>
            <p:cNvSpPr/>
            <p:nvPr/>
          </p:nvSpPr>
          <p:spPr>
            <a:xfrm>
              <a:off x="1879952" y="4077072"/>
              <a:ext cx="2088232" cy="504056"/>
            </a:xfrm>
            <a:prstGeom prst="chevron">
              <a:avLst/>
            </a:prstGeom>
            <a:solidFill>
              <a:srgbClr val="008B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800" dirty="0"/>
                <a:t>Alternatieven</a:t>
              </a:r>
            </a:p>
          </p:txBody>
        </p:sp>
        <p:sp>
          <p:nvSpPr>
            <p:cNvPr id="7" name="Punthaak 6"/>
            <p:cNvSpPr/>
            <p:nvPr/>
          </p:nvSpPr>
          <p:spPr>
            <a:xfrm>
              <a:off x="3824171" y="4077072"/>
              <a:ext cx="2088232" cy="504056"/>
            </a:xfrm>
            <a:prstGeom prst="chevron">
              <a:avLst/>
            </a:prstGeom>
            <a:solidFill>
              <a:srgbClr val="008B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800" dirty="0" smtClean="0"/>
                <a:t>Ontwerp</a:t>
              </a:r>
              <a:endParaRPr lang="nl-NL" sz="1800" dirty="0"/>
            </a:p>
          </p:txBody>
        </p:sp>
        <p:sp>
          <p:nvSpPr>
            <p:cNvPr id="9" name="Punthaak 8"/>
            <p:cNvSpPr/>
            <p:nvPr/>
          </p:nvSpPr>
          <p:spPr>
            <a:xfrm>
              <a:off x="5768382" y="4077072"/>
              <a:ext cx="2088232" cy="504056"/>
            </a:xfrm>
            <a:prstGeom prst="chevron">
              <a:avLst/>
            </a:prstGeom>
            <a:solidFill>
              <a:srgbClr val="008B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800" dirty="0" smtClean="0"/>
                <a:t>Besluitvorming</a:t>
              </a:r>
              <a:endParaRPr lang="nl-NL" sz="1800" dirty="0"/>
            </a:p>
          </p:txBody>
        </p:sp>
      </p:grpSp>
      <p:sp>
        <p:nvSpPr>
          <p:cNvPr id="19" name="Tijdelijke aanduiding voor inhoud 3"/>
          <p:cNvSpPr txBox="1">
            <a:spLocks/>
          </p:cNvSpPr>
          <p:nvPr/>
        </p:nvSpPr>
        <p:spPr bwMode="auto">
          <a:xfrm>
            <a:off x="5940152" y="5156919"/>
            <a:ext cx="1439391" cy="72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Toetsen</a:t>
            </a:r>
          </a:p>
        </p:txBody>
      </p:sp>
      <p:sp>
        <p:nvSpPr>
          <p:cNvPr id="20" name="Tijdelijke aanduiding voor inhoud 3"/>
          <p:cNvSpPr txBox="1">
            <a:spLocks/>
          </p:cNvSpPr>
          <p:nvPr/>
        </p:nvSpPr>
        <p:spPr bwMode="auto">
          <a:xfrm>
            <a:off x="3563888" y="4077072"/>
            <a:ext cx="3024336" cy="6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Aanbevelingen ontwerp</a:t>
            </a:r>
          </a:p>
        </p:txBody>
      </p:sp>
      <p:sp>
        <p:nvSpPr>
          <p:cNvPr id="21" name="Tijdelijke aanduiding voor inhoud 3"/>
          <p:cNvSpPr txBox="1">
            <a:spLocks/>
          </p:cNvSpPr>
          <p:nvPr/>
        </p:nvSpPr>
        <p:spPr bwMode="auto">
          <a:xfrm>
            <a:off x="1619672" y="2962647"/>
            <a:ext cx="3024336" cy="6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Locatie keuze</a:t>
            </a:r>
          </a:p>
        </p:txBody>
      </p:sp>
      <p:sp>
        <p:nvSpPr>
          <p:cNvPr id="22" name="Tijdelijke aanduiding voor inhoud 3"/>
          <p:cNvSpPr txBox="1">
            <a:spLocks/>
          </p:cNvSpPr>
          <p:nvPr/>
        </p:nvSpPr>
        <p:spPr bwMode="auto">
          <a:xfrm>
            <a:off x="2411760" y="3501008"/>
            <a:ext cx="3024336" cy="6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Alternatieven afweging</a:t>
            </a:r>
          </a:p>
        </p:txBody>
      </p:sp>
      <p:sp>
        <p:nvSpPr>
          <p:cNvPr id="23" name="Tijdelijke aanduiding voor inhoud 3"/>
          <p:cNvSpPr txBox="1">
            <a:spLocks/>
          </p:cNvSpPr>
          <p:nvPr/>
        </p:nvSpPr>
        <p:spPr bwMode="auto">
          <a:xfrm>
            <a:off x="5148064" y="4653136"/>
            <a:ext cx="3024336" cy="6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Bijsturen</a:t>
            </a:r>
          </a:p>
        </p:txBody>
      </p:sp>
      <p:sp>
        <p:nvSpPr>
          <p:cNvPr id="24" name="Tijdelijke aanduiding voor inhoud 3"/>
          <p:cNvSpPr txBox="1">
            <a:spLocks/>
          </p:cNvSpPr>
          <p:nvPr/>
        </p:nvSpPr>
        <p:spPr bwMode="auto">
          <a:xfrm>
            <a:off x="6804248" y="5574915"/>
            <a:ext cx="3024336" cy="6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Go/no go</a:t>
            </a:r>
          </a:p>
        </p:txBody>
      </p:sp>
      <p:sp>
        <p:nvSpPr>
          <p:cNvPr id="25" name="Tijdelijke aanduiding voor inhoud 3"/>
          <p:cNvSpPr txBox="1">
            <a:spLocks/>
          </p:cNvSpPr>
          <p:nvPr/>
        </p:nvSpPr>
        <p:spPr bwMode="auto">
          <a:xfrm>
            <a:off x="548680" y="2420888"/>
            <a:ext cx="3068067" cy="72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Programma van eisen</a:t>
            </a:r>
          </a:p>
        </p:txBody>
      </p:sp>
      <p:sp>
        <p:nvSpPr>
          <p:cNvPr id="27" name="Rechthoek 26"/>
          <p:cNvSpPr/>
          <p:nvPr/>
        </p:nvSpPr>
        <p:spPr>
          <a:xfrm>
            <a:off x="0" y="6623050"/>
            <a:ext cx="9144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1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Land-</a:t>
            </a:r>
            <a:r>
              <a:rPr lang="nl-NL" sz="1100" dirty="0" err="1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id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1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 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K</a:t>
            </a:r>
            <a:r>
              <a:rPr lang="nl-NL" sz="1100" dirty="0" smtClean="0">
                <a:solidFill>
                  <a:schemeClr val="bg1">
                    <a:lumMod val="75000"/>
                  </a:schemeClr>
                </a:solidFill>
              </a:rPr>
              <a:t>ennisbijeenkomst 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Stichting Werelderfgoed Nederland 5 oktober </a:t>
            </a:r>
            <a:r>
              <a:rPr lang="nl-NL" sz="1100" dirty="0" smtClean="0">
                <a:solidFill>
                  <a:schemeClr val="bg1">
                    <a:lumMod val="75000"/>
                  </a:schemeClr>
                </a:solidFill>
              </a:rPr>
              <a:t>| Kinderdijk</a:t>
            </a:r>
            <a:endParaRPr lang="nl-NL" sz="11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Ovaal 17"/>
          <p:cNvSpPr/>
          <p:nvPr/>
        </p:nvSpPr>
        <p:spPr>
          <a:xfrm>
            <a:off x="4749800" y="4653136"/>
            <a:ext cx="1910432" cy="576064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0529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latin typeface="Calibri" charset="0"/>
              </a:rPr>
              <a:t>NHW Ecoduct</a:t>
            </a:r>
            <a:endParaRPr lang="nl-NL" dirty="0">
              <a:latin typeface="Calibri" charset="0"/>
            </a:endParaRPr>
          </a:p>
        </p:txBody>
      </p:sp>
      <p:grpSp>
        <p:nvGrpSpPr>
          <p:cNvPr id="4" name="Groeperen 3"/>
          <p:cNvGrpSpPr/>
          <p:nvPr/>
        </p:nvGrpSpPr>
        <p:grpSpPr>
          <a:xfrm>
            <a:off x="533400" y="1593850"/>
            <a:ext cx="8159823" cy="561130"/>
            <a:chOff x="526753" y="4077072"/>
            <a:chExt cx="7329861" cy="504056"/>
          </a:xfrm>
        </p:grpSpPr>
        <p:sp>
          <p:nvSpPr>
            <p:cNvPr id="2" name="Vijfhoek 1"/>
            <p:cNvSpPr/>
            <p:nvPr/>
          </p:nvSpPr>
          <p:spPr>
            <a:xfrm>
              <a:off x="526753" y="4077072"/>
              <a:ext cx="1508317" cy="504056"/>
            </a:xfrm>
            <a:prstGeom prst="homePlate">
              <a:avLst/>
            </a:prstGeom>
            <a:solidFill>
              <a:srgbClr val="008B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800" dirty="0" smtClean="0"/>
                <a:t>Startfase</a:t>
              </a:r>
              <a:endParaRPr lang="nl-NL" sz="1800" dirty="0"/>
            </a:p>
          </p:txBody>
        </p:sp>
        <p:sp>
          <p:nvSpPr>
            <p:cNvPr id="3" name="Punthaak 2"/>
            <p:cNvSpPr/>
            <p:nvPr/>
          </p:nvSpPr>
          <p:spPr>
            <a:xfrm>
              <a:off x="1879952" y="4077072"/>
              <a:ext cx="2088232" cy="504056"/>
            </a:xfrm>
            <a:prstGeom prst="chevron">
              <a:avLst/>
            </a:prstGeom>
            <a:solidFill>
              <a:srgbClr val="008B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800" dirty="0"/>
                <a:t>Alternatieven</a:t>
              </a:r>
            </a:p>
          </p:txBody>
        </p:sp>
        <p:sp>
          <p:nvSpPr>
            <p:cNvPr id="7" name="Punthaak 6"/>
            <p:cNvSpPr/>
            <p:nvPr/>
          </p:nvSpPr>
          <p:spPr>
            <a:xfrm>
              <a:off x="3824171" y="4077072"/>
              <a:ext cx="2088232" cy="504056"/>
            </a:xfrm>
            <a:prstGeom prst="chevron">
              <a:avLst/>
            </a:prstGeom>
            <a:solidFill>
              <a:srgbClr val="008B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800" dirty="0" smtClean="0"/>
                <a:t>Ontwerp</a:t>
              </a:r>
              <a:endParaRPr lang="nl-NL" sz="1800" dirty="0"/>
            </a:p>
          </p:txBody>
        </p:sp>
        <p:sp>
          <p:nvSpPr>
            <p:cNvPr id="9" name="Punthaak 8"/>
            <p:cNvSpPr/>
            <p:nvPr/>
          </p:nvSpPr>
          <p:spPr>
            <a:xfrm>
              <a:off x="5768382" y="4077072"/>
              <a:ext cx="2088232" cy="504056"/>
            </a:xfrm>
            <a:prstGeom prst="chevron">
              <a:avLst/>
            </a:prstGeom>
            <a:solidFill>
              <a:srgbClr val="008B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800" dirty="0" smtClean="0"/>
                <a:t>Besluitvorming</a:t>
              </a:r>
              <a:endParaRPr lang="nl-NL" sz="1800" dirty="0"/>
            </a:p>
          </p:txBody>
        </p:sp>
      </p:grpSp>
      <p:sp>
        <p:nvSpPr>
          <p:cNvPr id="19" name="Tijdelijke aanduiding voor inhoud 3"/>
          <p:cNvSpPr txBox="1">
            <a:spLocks/>
          </p:cNvSpPr>
          <p:nvPr/>
        </p:nvSpPr>
        <p:spPr bwMode="auto">
          <a:xfrm>
            <a:off x="5940152" y="5156919"/>
            <a:ext cx="1439391" cy="72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Toetsen</a:t>
            </a:r>
          </a:p>
        </p:txBody>
      </p:sp>
      <p:sp>
        <p:nvSpPr>
          <p:cNvPr id="20" name="Tijdelijke aanduiding voor inhoud 3"/>
          <p:cNvSpPr txBox="1">
            <a:spLocks/>
          </p:cNvSpPr>
          <p:nvPr/>
        </p:nvSpPr>
        <p:spPr bwMode="auto">
          <a:xfrm>
            <a:off x="3563888" y="4077072"/>
            <a:ext cx="3024336" cy="6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Aanbevelingen ontwerp</a:t>
            </a:r>
          </a:p>
        </p:txBody>
      </p:sp>
      <p:sp>
        <p:nvSpPr>
          <p:cNvPr id="21" name="Tijdelijke aanduiding voor inhoud 3"/>
          <p:cNvSpPr txBox="1">
            <a:spLocks/>
          </p:cNvSpPr>
          <p:nvPr/>
        </p:nvSpPr>
        <p:spPr bwMode="auto">
          <a:xfrm>
            <a:off x="1619672" y="2962647"/>
            <a:ext cx="3024336" cy="6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Locatie keuze</a:t>
            </a:r>
          </a:p>
        </p:txBody>
      </p:sp>
      <p:sp>
        <p:nvSpPr>
          <p:cNvPr id="22" name="Tijdelijke aanduiding voor inhoud 3"/>
          <p:cNvSpPr txBox="1">
            <a:spLocks/>
          </p:cNvSpPr>
          <p:nvPr/>
        </p:nvSpPr>
        <p:spPr bwMode="auto">
          <a:xfrm>
            <a:off x="2411760" y="3501008"/>
            <a:ext cx="3024336" cy="6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Alternatieven afweging</a:t>
            </a:r>
          </a:p>
        </p:txBody>
      </p:sp>
      <p:sp>
        <p:nvSpPr>
          <p:cNvPr id="23" name="Tijdelijke aanduiding voor inhoud 3"/>
          <p:cNvSpPr txBox="1">
            <a:spLocks/>
          </p:cNvSpPr>
          <p:nvPr/>
        </p:nvSpPr>
        <p:spPr bwMode="auto">
          <a:xfrm>
            <a:off x="5148064" y="4653136"/>
            <a:ext cx="3024336" cy="6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Bijsturen</a:t>
            </a:r>
          </a:p>
        </p:txBody>
      </p:sp>
      <p:sp>
        <p:nvSpPr>
          <p:cNvPr id="24" name="Tijdelijke aanduiding voor inhoud 3"/>
          <p:cNvSpPr txBox="1">
            <a:spLocks/>
          </p:cNvSpPr>
          <p:nvPr/>
        </p:nvSpPr>
        <p:spPr bwMode="auto">
          <a:xfrm>
            <a:off x="6804248" y="5574915"/>
            <a:ext cx="3024336" cy="6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Go/no go</a:t>
            </a:r>
          </a:p>
        </p:txBody>
      </p:sp>
      <p:sp>
        <p:nvSpPr>
          <p:cNvPr id="25" name="Tijdelijke aanduiding voor inhoud 3"/>
          <p:cNvSpPr txBox="1">
            <a:spLocks/>
          </p:cNvSpPr>
          <p:nvPr/>
        </p:nvSpPr>
        <p:spPr bwMode="auto">
          <a:xfrm>
            <a:off x="548680" y="2420888"/>
            <a:ext cx="3068067" cy="72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Programma van eisen</a:t>
            </a:r>
          </a:p>
        </p:txBody>
      </p:sp>
      <p:sp>
        <p:nvSpPr>
          <p:cNvPr id="27" name="Rechthoek 26"/>
          <p:cNvSpPr/>
          <p:nvPr/>
        </p:nvSpPr>
        <p:spPr>
          <a:xfrm>
            <a:off x="0" y="6623050"/>
            <a:ext cx="9144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1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Land-</a:t>
            </a:r>
            <a:r>
              <a:rPr lang="nl-NL" sz="1100" dirty="0" err="1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id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1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 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K</a:t>
            </a:r>
            <a:r>
              <a:rPr lang="nl-NL" sz="1100" dirty="0" smtClean="0">
                <a:solidFill>
                  <a:schemeClr val="bg1">
                    <a:lumMod val="75000"/>
                  </a:schemeClr>
                </a:solidFill>
              </a:rPr>
              <a:t>ennisbijeenkomst 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Stichting Werelderfgoed Nederland 5 oktober </a:t>
            </a:r>
            <a:r>
              <a:rPr lang="nl-NL" sz="1100" dirty="0" smtClean="0">
                <a:solidFill>
                  <a:schemeClr val="bg1">
                    <a:lumMod val="75000"/>
                  </a:schemeClr>
                </a:solidFill>
              </a:rPr>
              <a:t>| Kinderdijk</a:t>
            </a:r>
            <a:endParaRPr lang="nl-NL" sz="11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Ovaal 17"/>
          <p:cNvSpPr/>
          <p:nvPr/>
        </p:nvSpPr>
        <p:spPr>
          <a:xfrm>
            <a:off x="5724128" y="5157192"/>
            <a:ext cx="1368152" cy="576064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/>
          <p:cNvSpPr/>
          <p:nvPr/>
        </p:nvSpPr>
        <p:spPr>
          <a:xfrm>
            <a:off x="6660232" y="5592068"/>
            <a:ext cx="1368152" cy="576064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/>
          <p:cNvSpPr/>
          <p:nvPr/>
        </p:nvSpPr>
        <p:spPr>
          <a:xfrm>
            <a:off x="2339752" y="3501008"/>
            <a:ext cx="2592288" cy="576064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0" name="Rechte verbindingslijn met pijl 29"/>
          <p:cNvCxnSpPr/>
          <p:nvPr/>
        </p:nvCxnSpPr>
        <p:spPr>
          <a:xfrm>
            <a:off x="6948264" y="5517232"/>
            <a:ext cx="792088" cy="218083"/>
          </a:xfrm>
          <a:prstGeom prst="straightConnector1">
            <a:avLst/>
          </a:prstGeom>
          <a:ln>
            <a:solidFill>
              <a:srgbClr val="008BA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/>
          <p:cNvCxnSpPr/>
          <p:nvPr/>
        </p:nvCxnSpPr>
        <p:spPr>
          <a:xfrm flipH="1" flipV="1">
            <a:off x="4932040" y="4005064"/>
            <a:ext cx="1728192" cy="1222078"/>
          </a:xfrm>
          <a:prstGeom prst="straightConnector1">
            <a:avLst/>
          </a:prstGeom>
          <a:ln>
            <a:solidFill>
              <a:srgbClr val="008BA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596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latin typeface="Calibri" charset="0"/>
              </a:rPr>
              <a:t>NHW RBT fase 2</a:t>
            </a:r>
            <a:endParaRPr lang="nl-NL" dirty="0">
              <a:latin typeface="Calibri" charset="0"/>
            </a:endParaRPr>
          </a:p>
        </p:txBody>
      </p:sp>
      <p:grpSp>
        <p:nvGrpSpPr>
          <p:cNvPr id="4" name="Groeperen 3"/>
          <p:cNvGrpSpPr/>
          <p:nvPr/>
        </p:nvGrpSpPr>
        <p:grpSpPr>
          <a:xfrm>
            <a:off x="533400" y="1593850"/>
            <a:ext cx="8159823" cy="561130"/>
            <a:chOff x="526753" y="4077072"/>
            <a:chExt cx="7329861" cy="504056"/>
          </a:xfrm>
        </p:grpSpPr>
        <p:sp>
          <p:nvSpPr>
            <p:cNvPr id="2" name="Vijfhoek 1"/>
            <p:cNvSpPr/>
            <p:nvPr/>
          </p:nvSpPr>
          <p:spPr>
            <a:xfrm>
              <a:off x="526753" y="4077072"/>
              <a:ext cx="1508317" cy="504056"/>
            </a:xfrm>
            <a:prstGeom prst="homePlate">
              <a:avLst/>
            </a:prstGeom>
            <a:solidFill>
              <a:srgbClr val="008B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800" dirty="0" smtClean="0"/>
                <a:t>Startfase</a:t>
              </a:r>
              <a:endParaRPr lang="nl-NL" sz="1800" dirty="0"/>
            </a:p>
          </p:txBody>
        </p:sp>
        <p:sp>
          <p:nvSpPr>
            <p:cNvPr id="3" name="Punthaak 2"/>
            <p:cNvSpPr/>
            <p:nvPr/>
          </p:nvSpPr>
          <p:spPr>
            <a:xfrm>
              <a:off x="1879952" y="4077072"/>
              <a:ext cx="2088232" cy="504056"/>
            </a:xfrm>
            <a:prstGeom prst="chevron">
              <a:avLst/>
            </a:prstGeom>
            <a:solidFill>
              <a:srgbClr val="008B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800" dirty="0"/>
                <a:t>Alternatieven</a:t>
              </a:r>
            </a:p>
          </p:txBody>
        </p:sp>
        <p:sp>
          <p:nvSpPr>
            <p:cNvPr id="7" name="Punthaak 6"/>
            <p:cNvSpPr/>
            <p:nvPr/>
          </p:nvSpPr>
          <p:spPr>
            <a:xfrm>
              <a:off x="3824171" y="4077072"/>
              <a:ext cx="2088232" cy="504056"/>
            </a:xfrm>
            <a:prstGeom prst="chevron">
              <a:avLst/>
            </a:prstGeom>
            <a:solidFill>
              <a:srgbClr val="008B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800" dirty="0" smtClean="0"/>
                <a:t>Ontwerp</a:t>
              </a:r>
              <a:endParaRPr lang="nl-NL" sz="1800" dirty="0"/>
            </a:p>
          </p:txBody>
        </p:sp>
        <p:sp>
          <p:nvSpPr>
            <p:cNvPr id="9" name="Punthaak 8"/>
            <p:cNvSpPr/>
            <p:nvPr/>
          </p:nvSpPr>
          <p:spPr>
            <a:xfrm>
              <a:off x="5768382" y="4077072"/>
              <a:ext cx="2088232" cy="504056"/>
            </a:xfrm>
            <a:prstGeom prst="chevron">
              <a:avLst/>
            </a:prstGeom>
            <a:solidFill>
              <a:srgbClr val="008B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800" dirty="0" smtClean="0"/>
                <a:t>Besluitvorming</a:t>
              </a:r>
              <a:endParaRPr lang="nl-NL" sz="1800" dirty="0"/>
            </a:p>
          </p:txBody>
        </p:sp>
      </p:grpSp>
      <p:sp>
        <p:nvSpPr>
          <p:cNvPr id="19" name="Tijdelijke aanduiding voor inhoud 3"/>
          <p:cNvSpPr txBox="1">
            <a:spLocks/>
          </p:cNvSpPr>
          <p:nvPr/>
        </p:nvSpPr>
        <p:spPr bwMode="auto">
          <a:xfrm>
            <a:off x="5940152" y="5156919"/>
            <a:ext cx="1439391" cy="72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Toetsen</a:t>
            </a:r>
          </a:p>
        </p:txBody>
      </p:sp>
      <p:sp>
        <p:nvSpPr>
          <p:cNvPr id="20" name="Tijdelijke aanduiding voor inhoud 3"/>
          <p:cNvSpPr txBox="1">
            <a:spLocks/>
          </p:cNvSpPr>
          <p:nvPr/>
        </p:nvSpPr>
        <p:spPr bwMode="auto">
          <a:xfrm>
            <a:off x="3563888" y="4077072"/>
            <a:ext cx="3024336" cy="6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Aanbevelingen ontwerp</a:t>
            </a:r>
          </a:p>
        </p:txBody>
      </p:sp>
      <p:sp>
        <p:nvSpPr>
          <p:cNvPr id="21" name="Tijdelijke aanduiding voor inhoud 3"/>
          <p:cNvSpPr txBox="1">
            <a:spLocks/>
          </p:cNvSpPr>
          <p:nvPr/>
        </p:nvSpPr>
        <p:spPr bwMode="auto">
          <a:xfrm>
            <a:off x="1619672" y="2962647"/>
            <a:ext cx="3024336" cy="6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Locatie keuze</a:t>
            </a:r>
          </a:p>
        </p:txBody>
      </p:sp>
      <p:sp>
        <p:nvSpPr>
          <p:cNvPr id="22" name="Tijdelijke aanduiding voor inhoud 3"/>
          <p:cNvSpPr txBox="1">
            <a:spLocks/>
          </p:cNvSpPr>
          <p:nvPr/>
        </p:nvSpPr>
        <p:spPr bwMode="auto">
          <a:xfrm>
            <a:off x="2411760" y="3501008"/>
            <a:ext cx="3024336" cy="6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Alternatieven afweging</a:t>
            </a:r>
          </a:p>
        </p:txBody>
      </p:sp>
      <p:sp>
        <p:nvSpPr>
          <p:cNvPr id="23" name="Tijdelijke aanduiding voor inhoud 3"/>
          <p:cNvSpPr txBox="1">
            <a:spLocks/>
          </p:cNvSpPr>
          <p:nvPr/>
        </p:nvSpPr>
        <p:spPr bwMode="auto">
          <a:xfrm>
            <a:off x="5148064" y="4653136"/>
            <a:ext cx="3024336" cy="6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Bijsturen</a:t>
            </a:r>
          </a:p>
        </p:txBody>
      </p:sp>
      <p:sp>
        <p:nvSpPr>
          <p:cNvPr id="24" name="Tijdelijke aanduiding voor inhoud 3"/>
          <p:cNvSpPr txBox="1">
            <a:spLocks/>
          </p:cNvSpPr>
          <p:nvPr/>
        </p:nvSpPr>
        <p:spPr bwMode="auto">
          <a:xfrm>
            <a:off x="6804248" y="5574915"/>
            <a:ext cx="3024336" cy="6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Go/no go</a:t>
            </a:r>
          </a:p>
        </p:txBody>
      </p:sp>
      <p:sp>
        <p:nvSpPr>
          <p:cNvPr id="25" name="Tijdelijke aanduiding voor inhoud 3"/>
          <p:cNvSpPr txBox="1">
            <a:spLocks/>
          </p:cNvSpPr>
          <p:nvPr/>
        </p:nvSpPr>
        <p:spPr bwMode="auto">
          <a:xfrm>
            <a:off x="548680" y="2420888"/>
            <a:ext cx="3068067" cy="72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Programma van eisen</a:t>
            </a:r>
          </a:p>
        </p:txBody>
      </p:sp>
      <p:sp>
        <p:nvSpPr>
          <p:cNvPr id="27" name="Rechthoek 26"/>
          <p:cNvSpPr/>
          <p:nvPr/>
        </p:nvSpPr>
        <p:spPr>
          <a:xfrm>
            <a:off x="0" y="6623050"/>
            <a:ext cx="9144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1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Land-</a:t>
            </a:r>
            <a:r>
              <a:rPr lang="nl-NL" sz="1100" dirty="0" err="1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id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1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 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K</a:t>
            </a:r>
            <a:r>
              <a:rPr lang="nl-NL" sz="1100" dirty="0" smtClean="0">
                <a:solidFill>
                  <a:schemeClr val="bg1">
                    <a:lumMod val="75000"/>
                  </a:schemeClr>
                </a:solidFill>
              </a:rPr>
              <a:t>ennisbijeenkomst 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Stichting Werelderfgoed Nederland 5 oktober </a:t>
            </a:r>
            <a:r>
              <a:rPr lang="nl-NL" sz="1100" dirty="0" smtClean="0">
                <a:solidFill>
                  <a:schemeClr val="bg1">
                    <a:lumMod val="75000"/>
                  </a:schemeClr>
                </a:solidFill>
              </a:rPr>
              <a:t>| Kinderdijk</a:t>
            </a:r>
            <a:endParaRPr lang="nl-NL" sz="11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Ovaal 17"/>
          <p:cNvSpPr/>
          <p:nvPr/>
        </p:nvSpPr>
        <p:spPr>
          <a:xfrm>
            <a:off x="5580112" y="5157192"/>
            <a:ext cx="1584176" cy="576064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/>
          <p:cNvSpPr/>
          <p:nvPr/>
        </p:nvSpPr>
        <p:spPr>
          <a:xfrm>
            <a:off x="6516216" y="5592068"/>
            <a:ext cx="1728192" cy="576064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9" name="Rechte verbindingslijn met pijl 28"/>
          <p:cNvCxnSpPr/>
          <p:nvPr/>
        </p:nvCxnSpPr>
        <p:spPr>
          <a:xfrm>
            <a:off x="6948264" y="5445224"/>
            <a:ext cx="936104" cy="360040"/>
          </a:xfrm>
          <a:prstGeom prst="straightConnector1">
            <a:avLst/>
          </a:prstGeom>
          <a:ln>
            <a:solidFill>
              <a:srgbClr val="008BA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109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latin typeface="Calibri" charset="0"/>
              </a:rPr>
              <a:t>NHW Lekkanaal / Klooster</a:t>
            </a:r>
            <a:endParaRPr lang="nl-NL" dirty="0">
              <a:latin typeface="Calibri" charset="0"/>
            </a:endParaRPr>
          </a:p>
        </p:txBody>
      </p:sp>
      <p:grpSp>
        <p:nvGrpSpPr>
          <p:cNvPr id="4" name="Groeperen 3"/>
          <p:cNvGrpSpPr/>
          <p:nvPr/>
        </p:nvGrpSpPr>
        <p:grpSpPr>
          <a:xfrm>
            <a:off x="533400" y="1593850"/>
            <a:ext cx="8159823" cy="561130"/>
            <a:chOff x="526753" y="4077072"/>
            <a:chExt cx="7329861" cy="504056"/>
          </a:xfrm>
        </p:grpSpPr>
        <p:sp>
          <p:nvSpPr>
            <p:cNvPr id="2" name="Vijfhoek 1"/>
            <p:cNvSpPr/>
            <p:nvPr/>
          </p:nvSpPr>
          <p:spPr>
            <a:xfrm>
              <a:off x="526753" y="4077072"/>
              <a:ext cx="1508317" cy="504056"/>
            </a:xfrm>
            <a:prstGeom prst="homePlate">
              <a:avLst/>
            </a:prstGeom>
            <a:solidFill>
              <a:srgbClr val="008B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800" dirty="0" smtClean="0"/>
                <a:t>Startfase</a:t>
              </a:r>
              <a:endParaRPr lang="nl-NL" sz="1800" dirty="0"/>
            </a:p>
          </p:txBody>
        </p:sp>
        <p:sp>
          <p:nvSpPr>
            <p:cNvPr id="3" name="Punthaak 2"/>
            <p:cNvSpPr/>
            <p:nvPr/>
          </p:nvSpPr>
          <p:spPr>
            <a:xfrm>
              <a:off x="1879952" y="4077072"/>
              <a:ext cx="2088232" cy="504056"/>
            </a:xfrm>
            <a:prstGeom prst="chevron">
              <a:avLst/>
            </a:prstGeom>
            <a:solidFill>
              <a:srgbClr val="008B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800" dirty="0"/>
                <a:t>Alternatieven</a:t>
              </a:r>
            </a:p>
          </p:txBody>
        </p:sp>
        <p:sp>
          <p:nvSpPr>
            <p:cNvPr id="7" name="Punthaak 6"/>
            <p:cNvSpPr/>
            <p:nvPr/>
          </p:nvSpPr>
          <p:spPr>
            <a:xfrm>
              <a:off x="3824171" y="4077072"/>
              <a:ext cx="2088232" cy="504056"/>
            </a:xfrm>
            <a:prstGeom prst="chevron">
              <a:avLst/>
            </a:prstGeom>
            <a:solidFill>
              <a:srgbClr val="008B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800" dirty="0" smtClean="0"/>
                <a:t>Ontwerp</a:t>
              </a:r>
              <a:endParaRPr lang="nl-NL" sz="1800" dirty="0"/>
            </a:p>
          </p:txBody>
        </p:sp>
        <p:sp>
          <p:nvSpPr>
            <p:cNvPr id="9" name="Punthaak 8"/>
            <p:cNvSpPr/>
            <p:nvPr/>
          </p:nvSpPr>
          <p:spPr>
            <a:xfrm>
              <a:off x="5768382" y="4077072"/>
              <a:ext cx="2088232" cy="504056"/>
            </a:xfrm>
            <a:prstGeom prst="chevron">
              <a:avLst/>
            </a:prstGeom>
            <a:solidFill>
              <a:srgbClr val="008B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800" dirty="0" smtClean="0"/>
                <a:t>Besluitvorming</a:t>
              </a:r>
              <a:endParaRPr lang="nl-NL" sz="1800" dirty="0"/>
            </a:p>
          </p:txBody>
        </p:sp>
      </p:grpSp>
      <p:sp>
        <p:nvSpPr>
          <p:cNvPr id="19" name="Tijdelijke aanduiding voor inhoud 3"/>
          <p:cNvSpPr txBox="1">
            <a:spLocks/>
          </p:cNvSpPr>
          <p:nvPr/>
        </p:nvSpPr>
        <p:spPr bwMode="auto">
          <a:xfrm>
            <a:off x="5940152" y="5156919"/>
            <a:ext cx="1439391" cy="72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Toetsen</a:t>
            </a:r>
          </a:p>
        </p:txBody>
      </p:sp>
      <p:sp>
        <p:nvSpPr>
          <p:cNvPr id="20" name="Tijdelijke aanduiding voor inhoud 3"/>
          <p:cNvSpPr txBox="1">
            <a:spLocks/>
          </p:cNvSpPr>
          <p:nvPr/>
        </p:nvSpPr>
        <p:spPr bwMode="auto">
          <a:xfrm>
            <a:off x="3563888" y="4077072"/>
            <a:ext cx="3024336" cy="6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Aanbevelingen ontwerp</a:t>
            </a:r>
          </a:p>
        </p:txBody>
      </p:sp>
      <p:sp>
        <p:nvSpPr>
          <p:cNvPr id="21" name="Tijdelijke aanduiding voor inhoud 3"/>
          <p:cNvSpPr txBox="1">
            <a:spLocks/>
          </p:cNvSpPr>
          <p:nvPr/>
        </p:nvSpPr>
        <p:spPr bwMode="auto">
          <a:xfrm>
            <a:off x="1619672" y="2962647"/>
            <a:ext cx="3024336" cy="6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Locatie keuze</a:t>
            </a:r>
          </a:p>
        </p:txBody>
      </p:sp>
      <p:sp>
        <p:nvSpPr>
          <p:cNvPr id="22" name="Tijdelijke aanduiding voor inhoud 3"/>
          <p:cNvSpPr txBox="1">
            <a:spLocks/>
          </p:cNvSpPr>
          <p:nvPr/>
        </p:nvSpPr>
        <p:spPr bwMode="auto">
          <a:xfrm>
            <a:off x="2411760" y="3501008"/>
            <a:ext cx="3024336" cy="6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Alternatieven afweging</a:t>
            </a:r>
          </a:p>
        </p:txBody>
      </p:sp>
      <p:sp>
        <p:nvSpPr>
          <p:cNvPr id="23" name="Tijdelijke aanduiding voor inhoud 3"/>
          <p:cNvSpPr txBox="1">
            <a:spLocks/>
          </p:cNvSpPr>
          <p:nvPr/>
        </p:nvSpPr>
        <p:spPr bwMode="auto">
          <a:xfrm>
            <a:off x="5148064" y="4653136"/>
            <a:ext cx="3024336" cy="6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Bijsturen</a:t>
            </a:r>
          </a:p>
        </p:txBody>
      </p:sp>
      <p:sp>
        <p:nvSpPr>
          <p:cNvPr id="24" name="Tijdelijke aanduiding voor inhoud 3"/>
          <p:cNvSpPr txBox="1">
            <a:spLocks/>
          </p:cNvSpPr>
          <p:nvPr/>
        </p:nvSpPr>
        <p:spPr bwMode="auto">
          <a:xfrm>
            <a:off x="6804248" y="5574915"/>
            <a:ext cx="3024336" cy="6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Go/no go</a:t>
            </a:r>
          </a:p>
        </p:txBody>
      </p:sp>
      <p:sp>
        <p:nvSpPr>
          <p:cNvPr id="25" name="Tijdelijke aanduiding voor inhoud 3"/>
          <p:cNvSpPr txBox="1">
            <a:spLocks/>
          </p:cNvSpPr>
          <p:nvPr/>
        </p:nvSpPr>
        <p:spPr bwMode="auto">
          <a:xfrm>
            <a:off x="548680" y="2420888"/>
            <a:ext cx="3068067" cy="72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Programma van eisen</a:t>
            </a:r>
          </a:p>
        </p:txBody>
      </p:sp>
      <p:sp>
        <p:nvSpPr>
          <p:cNvPr id="27" name="Rechthoek 26"/>
          <p:cNvSpPr/>
          <p:nvPr/>
        </p:nvSpPr>
        <p:spPr>
          <a:xfrm>
            <a:off x="0" y="6623050"/>
            <a:ext cx="9144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1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Land-</a:t>
            </a:r>
            <a:r>
              <a:rPr lang="nl-NL" sz="1100" dirty="0" err="1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id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1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 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K</a:t>
            </a:r>
            <a:r>
              <a:rPr lang="nl-NL" sz="1100" dirty="0" smtClean="0">
                <a:solidFill>
                  <a:schemeClr val="bg1">
                    <a:lumMod val="75000"/>
                  </a:schemeClr>
                </a:solidFill>
              </a:rPr>
              <a:t>ennisbijeenkomst 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Stichting Werelderfgoed Nederland 5 oktober </a:t>
            </a:r>
            <a:r>
              <a:rPr lang="nl-NL" sz="1100" dirty="0" smtClean="0">
                <a:solidFill>
                  <a:schemeClr val="bg1">
                    <a:lumMod val="75000"/>
                  </a:schemeClr>
                </a:solidFill>
              </a:rPr>
              <a:t>| Kinderdijk</a:t>
            </a:r>
            <a:endParaRPr lang="nl-NL" sz="11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Ovaal 17"/>
          <p:cNvSpPr/>
          <p:nvPr/>
        </p:nvSpPr>
        <p:spPr>
          <a:xfrm>
            <a:off x="5580112" y="5157192"/>
            <a:ext cx="1584176" cy="576064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/>
          <p:cNvSpPr/>
          <p:nvPr/>
        </p:nvSpPr>
        <p:spPr>
          <a:xfrm>
            <a:off x="4749800" y="4653136"/>
            <a:ext cx="1728192" cy="576064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0" name="Rechte verbindingslijn met pijl 29"/>
          <p:cNvCxnSpPr/>
          <p:nvPr/>
        </p:nvCxnSpPr>
        <p:spPr>
          <a:xfrm flipH="1" flipV="1">
            <a:off x="6156176" y="4941168"/>
            <a:ext cx="504056" cy="285973"/>
          </a:xfrm>
          <a:prstGeom prst="straightConnector1">
            <a:avLst/>
          </a:prstGeom>
          <a:ln>
            <a:solidFill>
              <a:srgbClr val="008BA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707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latin typeface="Calibri" charset="0"/>
              </a:rPr>
              <a:t>SVA Opstelterrein</a:t>
            </a:r>
            <a:endParaRPr lang="nl-NL" dirty="0">
              <a:latin typeface="Calibri" charset="0"/>
            </a:endParaRPr>
          </a:p>
        </p:txBody>
      </p:sp>
      <p:grpSp>
        <p:nvGrpSpPr>
          <p:cNvPr id="4" name="Groeperen 3"/>
          <p:cNvGrpSpPr/>
          <p:nvPr/>
        </p:nvGrpSpPr>
        <p:grpSpPr>
          <a:xfrm>
            <a:off x="533400" y="1593850"/>
            <a:ext cx="8159823" cy="561130"/>
            <a:chOff x="526753" y="4077072"/>
            <a:chExt cx="7329861" cy="504056"/>
          </a:xfrm>
        </p:grpSpPr>
        <p:sp>
          <p:nvSpPr>
            <p:cNvPr id="2" name="Vijfhoek 1"/>
            <p:cNvSpPr/>
            <p:nvPr/>
          </p:nvSpPr>
          <p:spPr>
            <a:xfrm>
              <a:off x="526753" y="4077072"/>
              <a:ext cx="1508317" cy="504056"/>
            </a:xfrm>
            <a:prstGeom prst="homePlate">
              <a:avLst/>
            </a:prstGeom>
            <a:solidFill>
              <a:srgbClr val="008B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800" dirty="0" smtClean="0"/>
                <a:t>Startfase</a:t>
              </a:r>
              <a:endParaRPr lang="nl-NL" sz="1800" dirty="0"/>
            </a:p>
          </p:txBody>
        </p:sp>
        <p:sp>
          <p:nvSpPr>
            <p:cNvPr id="3" name="Punthaak 2"/>
            <p:cNvSpPr/>
            <p:nvPr/>
          </p:nvSpPr>
          <p:spPr>
            <a:xfrm>
              <a:off x="1879952" y="4077072"/>
              <a:ext cx="2088232" cy="504056"/>
            </a:xfrm>
            <a:prstGeom prst="chevron">
              <a:avLst/>
            </a:prstGeom>
            <a:solidFill>
              <a:srgbClr val="008B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800" dirty="0"/>
                <a:t>Alternatieven</a:t>
              </a:r>
            </a:p>
          </p:txBody>
        </p:sp>
        <p:sp>
          <p:nvSpPr>
            <p:cNvPr id="7" name="Punthaak 6"/>
            <p:cNvSpPr/>
            <p:nvPr/>
          </p:nvSpPr>
          <p:spPr>
            <a:xfrm>
              <a:off x="3824171" y="4077072"/>
              <a:ext cx="2088232" cy="504056"/>
            </a:xfrm>
            <a:prstGeom prst="chevron">
              <a:avLst/>
            </a:prstGeom>
            <a:solidFill>
              <a:srgbClr val="008B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800" dirty="0" smtClean="0"/>
                <a:t>Ontwerp</a:t>
              </a:r>
              <a:endParaRPr lang="nl-NL" sz="1800" dirty="0"/>
            </a:p>
          </p:txBody>
        </p:sp>
        <p:sp>
          <p:nvSpPr>
            <p:cNvPr id="9" name="Punthaak 8"/>
            <p:cNvSpPr/>
            <p:nvPr/>
          </p:nvSpPr>
          <p:spPr>
            <a:xfrm>
              <a:off x="5768382" y="4077072"/>
              <a:ext cx="2088232" cy="504056"/>
            </a:xfrm>
            <a:prstGeom prst="chevron">
              <a:avLst/>
            </a:prstGeom>
            <a:solidFill>
              <a:srgbClr val="008B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800" dirty="0" smtClean="0"/>
                <a:t>Besluitvorming</a:t>
              </a:r>
              <a:endParaRPr lang="nl-NL" sz="1800" dirty="0"/>
            </a:p>
          </p:txBody>
        </p:sp>
      </p:grpSp>
      <p:sp>
        <p:nvSpPr>
          <p:cNvPr id="19" name="Tijdelijke aanduiding voor inhoud 3"/>
          <p:cNvSpPr txBox="1">
            <a:spLocks/>
          </p:cNvSpPr>
          <p:nvPr/>
        </p:nvSpPr>
        <p:spPr bwMode="auto">
          <a:xfrm>
            <a:off x="5940152" y="5156919"/>
            <a:ext cx="1439391" cy="72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Toetsen</a:t>
            </a:r>
          </a:p>
        </p:txBody>
      </p:sp>
      <p:sp>
        <p:nvSpPr>
          <p:cNvPr id="20" name="Tijdelijke aanduiding voor inhoud 3"/>
          <p:cNvSpPr txBox="1">
            <a:spLocks/>
          </p:cNvSpPr>
          <p:nvPr/>
        </p:nvSpPr>
        <p:spPr bwMode="auto">
          <a:xfrm>
            <a:off x="3563888" y="4077072"/>
            <a:ext cx="3024336" cy="6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Aanbevelingen ontwerp</a:t>
            </a:r>
          </a:p>
        </p:txBody>
      </p:sp>
      <p:sp>
        <p:nvSpPr>
          <p:cNvPr id="21" name="Tijdelijke aanduiding voor inhoud 3"/>
          <p:cNvSpPr txBox="1">
            <a:spLocks/>
          </p:cNvSpPr>
          <p:nvPr/>
        </p:nvSpPr>
        <p:spPr bwMode="auto">
          <a:xfrm>
            <a:off x="1619672" y="2962647"/>
            <a:ext cx="3024336" cy="6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Locatie keuze</a:t>
            </a:r>
          </a:p>
        </p:txBody>
      </p:sp>
      <p:sp>
        <p:nvSpPr>
          <p:cNvPr id="22" name="Tijdelijke aanduiding voor inhoud 3"/>
          <p:cNvSpPr txBox="1">
            <a:spLocks/>
          </p:cNvSpPr>
          <p:nvPr/>
        </p:nvSpPr>
        <p:spPr bwMode="auto">
          <a:xfrm>
            <a:off x="2411760" y="3501008"/>
            <a:ext cx="3024336" cy="6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Alternatieven afweging</a:t>
            </a:r>
          </a:p>
        </p:txBody>
      </p:sp>
      <p:sp>
        <p:nvSpPr>
          <p:cNvPr id="23" name="Tijdelijke aanduiding voor inhoud 3"/>
          <p:cNvSpPr txBox="1">
            <a:spLocks/>
          </p:cNvSpPr>
          <p:nvPr/>
        </p:nvSpPr>
        <p:spPr bwMode="auto">
          <a:xfrm>
            <a:off x="5148064" y="4653136"/>
            <a:ext cx="3024336" cy="6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Bijsturen</a:t>
            </a:r>
          </a:p>
        </p:txBody>
      </p:sp>
      <p:sp>
        <p:nvSpPr>
          <p:cNvPr id="24" name="Tijdelijke aanduiding voor inhoud 3"/>
          <p:cNvSpPr txBox="1">
            <a:spLocks/>
          </p:cNvSpPr>
          <p:nvPr/>
        </p:nvSpPr>
        <p:spPr bwMode="auto">
          <a:xfrm>
            <a:off x="6804248" y="5574915"/>
            <a:ext cx="3024336" cy="6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Go/no go</a:t>
            </a:r>
          </a:p>
        </p:txBody>
      </p:sp>
      <p:sp>
        <p:nvSpPr>
          <p:cNvPr id="25" name="Tijdelijke aanduiding voor inhoud 3"/>
          <p:cNvSpPr txBox="1">
            <a:spLocks/>
          </p:cNvSpPr>
          <p:nvPr/>
        </p:nvSpPr>
        <p:spPr bwMode="auto">
          <a:xfrm>
            <a:off x="548680" y="2420888"/>
            <a:ext cx="3068067" cy="72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Programma van eisen</a:t>
            </a:r>
          </a:p>
        </p:txBody>
      </p:sp>
      <p:sp>
        <p:nvSpPr>
          <p:cNvPr id="27" name="Rechthoek 26"/>
          <p:cNvSpPr/>
          <p:nvPr/>
        </p:nvSpPr>
        <p:spPr>
          <a:xfrm>
            <a:off x="0" y="6623050"/>
            <a:ext cx="9144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1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Land-</a:t>
            </a:r>
            <a:r>
              <a:rPr lang="nl-NL" sz="1100" dirty="0" err="1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id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1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 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K</a:t>
            </a:r>
            <a:r>
              <a:rPr lang="nl-NL" sz="1100" dirty="0" smtClean="0">
                <a:solidFill>
                  <a:schemeClr val="bg1">
                    <a:lumMod val="75000"/>
                  </a:schemeClr>
                </a:solidFill>
              </a:rPr>
              <a:t>ennisbijeenkomst 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Stichting Werelderfgoed Nederland 5 oktober </a:t>
            </a:r>
            <a:r>
              <a:rPr lang="nl-NL" sz="1100" dirty="0" smtClean="0">
                <a:solidFill>
                  <a:schemeClr val="bg1">
                    <a:lumMod val="75000"/>
                  </a:schemeClr>
                </a:solidFill>
              </a:rPr>
              <a:t>| Kinderdijk</a:t>
            </a:r>
            <a:endParaRPr lang="nl-NL" sz="11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Ovaal 17"/>
          <p:cNvSpPr/>
          <p:nvPr/>
        </p:nvSpPr>
        <p:spPr>
          <a:xfrm>
            <a:off x="6588224" y="5589240"/>
            <a:ext cx="1584176" cy="576064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/>
          <p:cNvSpPr/>
          <p:nvPr/>
        </p:nvSpPr>
        <p:spPr>
          <a:xfrm>
            <a:off x="5508104" y="5157192"/>
            <a:ext cx="1728192" cy="576064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9" name="Rechte verbindingslijn met pijl 28"/>
          <p:cNvCxnSpPr/>
          <p:nvPr/>
        </p:nvCxnSpPr>
        <p:spPr>
          <a:xfrm>
            <a:off x="6948264" y="5445224"/>
            <a:ext cx="936104" cy="360040"/>
          </a:xfrm>
          <a:prstGeom prst="straightConnector1">
            <a:avLst/>
          </a:prstGeom>
          <a:ln>
            <a:solidFill>
              <a:srgbClr val="008BA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al 29"/>
          <p:cNvSpPr/>
          <p:nvPr/>
        </p:nvSpPr>
        <p:spPr>
          <a:xfrm>
            <a:off x="4860032" y="4653136"/>
            <a:ext cx="1584176" cy="576064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2940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latin typeface="Calibri" charset="0"/>
              </a:rPr>
              <a:t>Effectiviteit en inzetbaarheid HIA</a:t>
            </a:r>
            <a:endParaRPr lang="nl-NL" dirty="0">
              <a:latin typeface="Calibri" charset="0"/>
            </a:endParaRPr>
          </a:p>
        </p:txBody>
      </p:sp>
      <p:sp>
        <p:nvSpPr>
          <p:cNvPr id="27" name="Rechthoek 26"/>
          <p:cNvSpPr/>
          <p:nvPr/>
        </p:nvSpPr>
        <p:spPr>
          <a:xfrm>
            <a:off x="0" y="6623050"/>
            <a:ext cx="9144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1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Land-</a:t>
            </a:r>
            <a:r>
              <a:rPr lang="nl-NL" sz="1100" dirty="0" err="1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id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1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 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K</a:t>
            </a:r>
            <a:r>
              <a:rPr lang="nl-NL" sz="1100" dirty="0" smtClean="0">
                <a:solidFill>
                  <a:schemeClr val="bg1">
                    <a:lumMod val="75000"/>
                  </a:schemeClr>
                </a:solidFill>
              </a:rPr>
              <a:t>ennisbijeenkomst 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Stichting Werelderfgoed Nederland 5 oktober </a:t>
            </a:r>
            <a:r>
              <a:rPr lang="nl-NL" sz="1100" dirty="0" smtClean="0">
                <a:solidFill>
                  <a:schemeClr val="bg1">
                    <a:lumMod val="75000"/>
                  </a:schemeClr>
                </a:solidFill>
              </a:rPr>
              <a:t>| Kinderdijk</a:t>
            </a:r>
            <a:endParaRPr lang="nl-NL" sz="11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Tijdelijke aanduiding voor inhoud 3"/>
          <p:cNvSpPr txBox="1">
            <a:spLocks/>
          </p:cNvSpPr>
          <p:nvPr/>
        </p:nvSpPr>
        <p:spPr bwMode="auto">
          <a:xfrm>
            <a:off x="468313" y="1628775"/>
            <a:ext cx="79914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40000"/>
              </a:lnSpc>
            </a:pPr>
            <a:r>
              <a:rPr lang="nl-NL" sz="1800" b="1" dirty="0" smtClean="0"/>
              <a:t>Veel gebruikt in de besluitvorming; escalatie / go-no go</a:t>
            </a:r>
          </a:p>
          <a:p>
            <a:pPr lvl="0">
              <a:lnSpc>
                <a:spcPct val="140000"/>
              </a:lnSpc>
            </a:pPr>
            <a:r>
              <a:rPr lang="nl-NL" sz="1800" b="1" dirty="0" smtClean="0"/>
              <a:t>Beetje bijsturen of tegenhouden initiatief</a:t>
            </a:r>
          </a:p>
          <a:p>
            <a:pPr lvl="0">
              <a:lnSpc>
                <a:spcPct val="140000"/>
              </a:lnSpc>
            </a:pPr>
            <a:endParaRPr lang="nl-NL" sz="1800" b="1" dirty="0" smtClean="0"/>
          </a:p>
          <a:p>
            <a:pPr lvl="0">
              <a:lnSpc>
                <a:spcPct val="140000"/>
              </a:lnSpc>
            </a:pPr>
            <a:r>
              <a:rPr lang="nl-NL" sz="1800" b="1" dirty="0" smtClean="0"/>
              <a:t>Methodiek is ook bruikbaar in begin planproces:</a:t>
            </a:r>
          </a:p>
          <a:p>
            <a:pPr lvl="1">
              <a:lnSpc>
                <a:spcPct val="140000"/>
              </a:lnSpc>
            </a:pPr>
            <a:r>
              <a:rPr lang="nl-NL" sz="1400" b="1" dirty="0"/>
              <a:t>O</a:t>
            </a:r>
            <a:r>
              <a:rPr lang="nl-NL" sz="1400" b="1" dirty="0" smtClean="0"/>
              <a:t>nderdeel van een </a:t>
            </a:r>
            <a:r>
              <a:rPr lang="nl-NL" sz="1400" b="1" dirty="0" err="1" smtClean="0"/>
              <a:t>PvE</a:t>
            </a:r>
            <a:r>
              <a:rPr lang="nl-NL" sz="1400" b="1" dirty="0" smtClean="0"/>
              <a:t> </a:t>
            </a:r>
          </a:p>
          <a:p>
            <a:pPr lvl="1">
              <a:lnSpc>
                <a:spcPct val="140000"/>
              </a:lnSpc>
            </a:pPr>
            <a:r>
              <a:rPr lang="nl-NL" sz="1400" b="1" dirty="0" smtClean="0"/>
              <a:t>Meegeven randvoorwaarden mee voor planvorming</a:t>
            </a:r>
          </a:p>
          <a:p>
            <a:pPr lvl="0">
              <a:lnSpc>
                <a:spcPct val="140000"/>
              </a:lnSpc>
            </a:pPr>
            <a:r>
              <a:rPr lang="nl-NL" sz="1800" b="1" dirty="0" smtClean="0"/>
              <a:t>Bruikbaar in het ontwerpproces:</a:t>
            </a:r>
          </a:p>
          <a:p>
            <a:pPr lvl="1">
              <a:lnSpc>
                <a:spcPct val="140000"/>
              </a:lnSpc>
            </a:pPr>
            <a:r>
              <a:rPr lang="nl-NL" sz="1400" b="1" dirty="0" smtClean="0"/>
              <a:t>Verkennen van alternatieven</a:t>
            </a:r>
          </a:p>
          <a:p>
            <a:pPr lvl="1">
              <a:lnSpc>
                <a:spcPct val="140000"/>
              </a:lnSpc>
            </a:pPr>
            <a:r>
              <a:rPr lang="nl-NL" sz="1400" b="1" dirty="0" smtClean="0"/>
              <a:t>Komen tot meest ‘</a:t>
            </a:r>
            <a:r>
              <a:rPr lang="nl-NL" sz="1400" b="1" dirty="0" err="1" smtClean="0"/>
              <a:t>Werelderfgoedvriendelijke</a:t>
            </a:r>
            <a:r>
              <a:rPr lang="nl-NL" sz="1400" b="1" dirty="0" smtClean="0"/>
              <a:t> alternatief’ </a:t>
            </a:r>
            <a:endParaRPr lang="nl-NL" sz="1400" b="1" dirty="0" smtClean="0"/>
          </a:p>
        </p:txBody>
      </p:sp>
      <p:grpSp>
        <p:nvGrpSpPr>
          <p:cNvPr id="30" name="Groeperen 29"/>
          <p:cNvGrpSpPr/>
          <p:nvPr/>
        </p:nvGrpSpPr>
        <p:grpSpPr>
          <a:xfrm>
            <a:off x="401862" y="5661248"/>
            <a:ext cx="8159823" cy="561130"/>
            <a:chOff x="526753" y="4077072"/>
            <a:chExt cx="7329861" cy="504056"/>
          </a:xfrm>
        </p:grpSpPr>
        <p:sp>
          <p:nvSpPr>
            <p:cNvPr id="31" name="Vijfhoek 30"/>
            <p:cNvSpPr/>
            <p:nvPr/>
          </p:nvSpPr>
          <p:spPr>
            <a:xfrm>
              <a:off x="526753" y="4077072"/>
              <a:ext cx="1508317" cy="504056"/>
            </a:xfrm>
            <a:prstGeom prst="homePlate">
              <a:avLst/>
            </a:prstGeom>
            <a:solidFill>
              <a:srgbClr val="008B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800" dirty="0" smtClean="0"/>
                <a:t>Startfase</a:t>
              </a:r>
              <a:endParaRPr lang="nl-NL" sz="1800" dirty="0"/>
            </a:p>
          </p:txBody>
        </p:sp>
        <p:sp>
          <p:nvSpPr>
            <p:cNvPr id="32" name="Punthaak 31"/>
            <p:cNvSpPr/>
            <p:nvPr/>
          </p:nvSpPr>
          <p:spPr>
            <a:xfrm>
              <a:off x="1879952" y="4077072"/>
              <a:ext cx="2088232" cy="504056"/>
            </a:xfrm>
            <a:prstGeom prst="chevron">
              <a:avLst/>
            </a:prstGeom>
            <a:solidFill>
              <a:srgbClr val="008B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800" dirty="0"/>
                <a:t>Alternatieven</a:t>
              </a:r>
            </a:p>
          </p:txBody>
        </p:sp>
        <p:sp>
          <p:nvSpPr>
            <p:cNvPr id="33" name="Punthaak 32"/>
            <p:cNvSpPr/>
            <p:nvPr/>
          </p:nvSpPr>
          <p:spPr>
            <a:xfrm>
              <a:off x="3824171" y="4077072"/>
              <a:ext cx="2088232" cy="504056"/>
            </a:xfrm>
            <a:prstGeom prst="chevron">
              <a:avLst/>
            </a:prstGeom>
            <a:solidFill>
              <a:srgbClr val="008B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800" dirty="0" smtClean="0"/>
                <a:t>Ontwerp</a:t>
              </a:r>
              <a:endParaRPr lang="nl-NL" sz="1800" dirty="0"/>
            </a:p>
          </p:txBody>
        </p:sp>
        <p:sp>
          <p:nvSpPr>
            <p:cNvPr id="34" name="Punthaak 33"/>
            <p:cNvSpPr/>
            <p:nvPr/>
          </p:nvSpPr>
          <p:spPr>
            <a:xfrm>
              <a:off x="5768382" y="4077072"/>
              <a:ext cx="2088232" cy="504056"/>
            </a:xfrm>
            <a:prstGeom prst="chevron">
              <a:avLst/>
            </a:prstGeom>
            <a:solidFill>
              <a:srgbClr val="008B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800" dirty="0" smtClean="0"/>
                <a:t>Besluitvorming</a:t>
              </a:r>
              <a:endParaRPr lang="nl-NL" sz="1800" dirty="0"/>
            </a:p>
          </p:txBody>
        </p:sp>
      </p:grpSp>
      <p:sp>
        <p:nvSpPr>
          <p:cNvPr id="35" name="Ovaal 34"/>
          <p:cNvSpPr/>
          <p:nvPr/>
        </p:nvSpPr>
        <p:spPr>
          <a:xfrm>
            <a:off x="6588224" y="5589364"/>
            <a:ext cx="1728192" cy="791964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/>
          <p:cNvSpPr/>
          <p:nvPr/>
        </p:nvSpPr>
        <p:spPr>
          <a:xfrm>
            <a:off x="395536" y="5545138"/>
            <a:ext cx="1728192" cy="791964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al 36"/>
          <p:cNvSpPr/>
          <p:nvPr/>
        </p:nvSpPr>
        <p:spPr>
          <a:xfrm>
            <a:off x="2339752" y="5546502"/>
            <a:ext cx="3600400" cy="79196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3041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latin typeface="Calibri" charset="0"/>
              </a:rPr>
              <a:t>Tot slot</a:t>
            </a:r>
            <a:endParaRPr lang="nl-NL" dirty="0">
              <a:latin typeface="Calibri" charset="0"/>
            </a:endParaRPr>
          </a:p>
        </p:txBody>
      </p:sp>
      <p:sp>
        <p:nvSpPr>
          <p:cNvPr id="27" name="Rechthoek 26"/>
          <p:cNvSpPr/>
          <p:nvPr/>
        </p:nvSpPr>
        <p:spPr>
          <a:xfrm>
            <a:off x="0" y="6623050"/>
            <a:ext cx="9144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1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Land-</a:t>
            </a:r>
            <a:r>
              <a:rPr lang="nl-NL" sz="1100" dirty="0" err="1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id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1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 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K</a:t>
            </a:r>
            <a:r>
              <a:rPr lang="nl-NL" sz="1100" dirty="0" smtClean="0">
                <a:solidFill>
                  <a:schemeClr val="bg1">
                    <a:lumMod val="75000"/>
                  </a:schemeClr>
                </a:solidFill>
              </a:rPr>
              <a:t>ennisbijeenkomst 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Stichting Werelderfgoed Nederland 5 oktober </a:t>
            </a:r>
            <a:r>
              <a:rPr lang="nl-NL" sz="1100" dirty="0" smtClean="0">
                <a:solidFill>
                  <a:schemeClr val="bg1">
                    <a:lumMod val="75000"/>
                  </a:schemeClr>
                </a:solidFill>
              </a:rPr>
              <a:t>| Kinderdijk</a:t>
            </a:r>
            <a:endParaRPr lang="nl-NL" sz="11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Tijdelijke aanduiding voor inhoud 3"/>
          <p:cNvSpPr txBox="1">
            <a:spLocks/>
          </p:cNvSpPr>
          <p:nvPr/>
        </p:nvSpPr>
        <p:spPr bwMode="auto">
          <a:xfrm>
            <a:off x="468313" y="1628775"/>
            <a:ext cx="79914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40000"/>
              </a:lnSpc>
              <a:buNone/>
            </a:pPr>
            <a:r>
              <a:rPr lang="nl-NL" sz="1800" b="1" dirty="0" smtClean="0"/>
              <a:t>Aandachtpunten uit het HIA netwerk:</a:t>
            </a:r>
          </a:p>
          <a:p>
            <a:pPr lvl="0">
              <a:lnSpc>
                <a:spcPct val="140000"/>
              </a:lnSpc>
            </a:pPr>
            <a:r>
              <a:rPr lang="nl-NL" sz="1800" b="1" dirty="0" smtClean="0"/>
              <a:t>Vaak gebruikt in het eind van het proces op verzoek </a:t>
            </a:r>
            <a:r>
              <a:rPr lang="nl-NL" sz="1800" b="1" dirty="0"/>
              <a:t>van UNESCO </a:t>
            </a:r>
            <a:endParaRPr lang="nl-NL" sz="1800" b="1" dirty="0" smtClean="0"/>
          </a:p>
          <a:p>
            <a:pPr>
              <a:lnSpc>
                <a:spcPct val="140000"/>
              </a:lnSpc>
            </a:pPr>
            <a:r>
              <a:rPr lang="nl-NL" sz="1800" b="1" dirty="0" smtClean="0"/>
              <a:t>Meer naar voren halen in planprocessen - ontwerpmiddel</a:t>
            </a:r>
            <a:endParaRPr lang="nl-NL" sz="1800" b="1" dirty="0"/>
          </a:p>
          <a:p>
            <a:pPr lvl="0">
              <a:lnSpc>
                <a:spcPct val="140000"/>
              </a:lnSpc>
            </a:pPr>
            <a:r>
              <a:rPr lang="nl-NL" sz="1800" b="1" dirty="0" smtClean="0"/>
              <a:t>Onafhankelijke </a:t>
            </a:r>
            <a:r>
              <a:rPr lang="nl-NL" sz="1800" b="1" dirty="0"/>
              <a:t>opsteller van de HIA </a:t>
            </a:r>
            <a:endParaRPr lang="nl-NL" sz="1800" b="1" dirty="0" smtClean="0"/>
          </a:p>
          <a:p>
            <a:pPr lvl="0">
              <a:lnSpc>
                <a:spcPct val="140000"/>
              </a:lnSpc>
            </a:pPr>
            <a:r>
              <a:rPr lang="nl-NL" sz="1800" b="1" dirty="0" smtClean="0"/>
              <a:t>Weging van cumulatie en positieve effecten vraagt om aandacht</a:t>
            </a:r>
          </a:p>
          <a:p>
            <a:pPr lvl="0">
              <a:lnSpc>
                <a:spcPct val="140000"/>
              </a:lnSpc>
            </a:pPr>
            <a:r>
              <a:rPr lang="nl-NL" sz="1800" b="1" dirty="0" smtClean="0"/>
              <a:t>In sommige landen wens op HIA te formaliseren</a:t>
            </a:r>
            <a:endParaRPr lang="nl-NL" sz="1800" b="1" dirty="0"/>
          </a:p>
          <a:p>
            <a:pPr lvl="0">
              <a:lnSpc>
                <a:spcPct val="140000"/>
              </a:lnSpc>
            </a:pPr>
            <a:r>
              <a:rPr lang="nl-NL" sz="1800" b="1" dirty="0" smtClean="0"/>
              <a:t>NL Autonome / onafhankelijke studie</a:t>
            </a:r>
          </a:p>
          <a:p>
            <a:pPr lvl="0">
              <a:lnSpc>
                <a:spcPct val="140000"/>
              </a:lnSpc>
            </a:pPr>
            <a:r>
              <a:rPr lang="nl-NL" sz="1800" b="1" dirty="0" smtClean="0"/>
              <a:t>Eventueel parallel </a:t>
            </a:r>
            <a:r>
              <a:rPr lang="nl-NL" sz="1800" b="1" dirty="0"/>
              <a:t>aan MER  - geen integraal </a:t>
            </a:r>
            <a:r>
              <a:rPr lang="nl-NL" sz="1800" b="1" dirty="0" smtClean="0"/>
              <a:t>onderdeel</a:t>
            </a:r>
            <a:endParaRPr lang="nl-NL" sz="1800" b="1" dirty="0"/>
          </a:p>
        </p:txBody>
      </p:sp>
    </p:spTree>
    <p:extLst>
      <p:ext uri="{BB962C8B-B14F-4D97-AF65-F5344CB8AC3E}">
        <p14:creationId xmlns:p14="http://schemas.microsoft.com/office/powerpoint/2010/main" val="1077360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latin typeface="Calibri" charset="0"/>
              </a:rPr>
              <a:t>Programma</a:t>
            </a:r>
            <a:endParaRPr lang="nl-NL">
              <a:latin typeface="Calibri" charset="0"/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1892096" y="6394363"/>
            <a:ext cx="808448" cy="253185"/>
          </a:xfrm>
          <a:prstGeom prst="rect">
            <a:avLst/>
          </a:prstGeom>
        </p:spPr>
        <p:txBody>
          <a:bodyPr wrap="none" lIns="52404" tIns="26202" rIns="52404" bIns="26202">
            <a:spAutoFit/>
          </a:bodyPr>
          <a:lstStyle/>
          <a:p>
            <a:r>
              <a:rPr lang="nl-NL" sz="1100" dirty="0">
                <a:solidFill>
                  <a:schemeClr val="bg1"/>
                </a:solidFill>
              </a:rPr>
              <a:t>Beemster</a:t>
            </a:r>
          </a:p>
        </p:txBody>
      </p:sp>
      <p:sp>
        <p:nvSpPr>
          <p:cNvPr id="27" name="Rechthoek 26"/>
          <p:cNvSpPr/>
          <p:nvPr/>
        </p:nvSpPr>
        <p:spPr>
          <a:xfrm>
            <a:off x="4493892" y="6394363"/>
            <a:ext cx="921169" cy="253185"/>
          </a:xfrm>
          <a:prstGeom prst="rect">
            <a:avLst/>
          </a:prstGeom>
        </p:spPr>
        <p:txBody>
          <a:bodyPr wrap="none" lIns="52404" tIns="26202" rIns="52404" bIns="26202">
            <a:spAutoFit/>
          </a:bodyPr>
          <a:lstStyle/>
          <a:p>
            <a:r>
              <a:rPr lang="nl-NL" sz="1100" dirty="0">
                <a:solidFill>
                  <a:schemeClr val="bg1"/>
                </a:solidFill>
              </a:rPr>
              <a:t>Willemstad</a:t>
            </a:r>
          </a:p>
        </p:txBody>
      </p:sp>
      <p:sp>
        <p:nvSpPr>
          <p:cNvPr id="29" name="Rechthoek 28"/>
          <p:cNvSpPr/>
          <p:nvPr/>
        </p:nvSpPr>
        <p:spPr>
          <a:xfrm>
            <a:off x="6795482" y="6394363"/>
            <a:ext cx="1228587" cy="253185"/>
          </a:xfrm>
          <a:prstGeom prst="rect">
            <a:avLst/>
          </a:prstGeom>
        </p:spPr>
        <p:txBody>
          <a:bodyPr wrap="none" lIns="52404" tIns="26202" rIns="52404" bIns="26202">
            <a:spAutoFit/>
          </a:bodyPr>
          <a:lstStyle/>
          <a:p>
            <a:r>
              <a:rPr lang="nl-NL" sz="1100" dirty="0">
                <a:solidFill>
                  <a:schemeClr val="bg1"/>
                </a:solidFill>
              </a:rPr>
              <a:t>Grachtengordel</a:t>
            </a:r>
          </a:p>
        </p:txBody>
      </p:sp>
      <p:pic>
        <p:nvPicPr>
          <p:cNvPr id="30" name="Afbeelding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1800"/>
            <a:ext cx="9144000" cy="5979986"/>
          </a:xfrm>
          <a:prstGeom prst="rect">
            <a:avLst/>
          </a:prstGeom>
        </p:spPr>
      </p:pic>
      <p:sp>
        <p:nvSpPr>
          <p:cNvPr id="33" name="Titel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nl-NL" b="1" dirty="0" smtClean="0">
                <a:latin typeface="Calibri" charset="0"/>
              </a:rPr>
              <a:t>Meetlat van UNESCO</a:t>
            </a:r>
            <a:endParaRPr lang="nl-NL" dirty="0">
              <a:latin typeface="Calibri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0" y="6623050"/>
            <a:ext cx="9144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1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Land-</a:t>
            </a:r>
            <a:r>
              <a:rPr lang="nl-NL" sz="1100" dirty="0" err="1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id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1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 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K</a:t>
            </a:r>
            <a:r>
              <a:rPr lang="nl-NL" sz="1100" dirty="0" smtClean="0">
                <a:solidFill>
                  <a:schemeClr val="bg1">
                    <a:lumMod val="75000"/>
                  </a:schemeClr>
                </a:solidFill>
              </a:rPr>
              <a:t>ennisbijeenkomst 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Stichting Werelderfgoed Nederland 5 oktober </a:t>
            </a:r>
            <a:r>
              <a:rPr lang="nl-NL" sz="1100" dirty="0" smtClean="0">
                <a:solidFill>
                  <a:schemeClr val="bg1">
                    <a:lumMod val="75000"/>
                  </a:schemeClr>
                </a:solidFill>
              </a:rPr>
              <a:t>| Kinderdijk</a:t>
            </a:r>
            <a:endParaRPr lang="nl-NL" sz="11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951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latin typeface="Calibri" charset="0"/>
              </a:rPr>
              <a:t>Heritage Impact Assessment</a:t>
            </a:r>
            <a:endParaRPr lang="nl-NL" dirty="0">
              <a:latin typeface="Calibri" charset="0"/>
            </a:endParaRPr>
          </a:p>
        </p:txBody>
      </p:sp>
      <p:sp>
        <p:nvSpPr>
          <p:cNvPr id="6" name="Tijdelijke aanduiding voor inhoud 3"/>
          <p:cNvSpPr txBox="1">
            <a:spLocks/>
          </p:cNvSpPr>
          <p:nvPr/>
        </p:nvSpPr>
        <p:spPr bwMode="auto">
          <a:xfrm>
            <a:off x="468313" y="1628775"/>
            <a:ext cx="79914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Wat is een HIA?</a:t>
            </a:r>
            <a:endParaRPr lang="nl-NL" sz="1800" b="1" dirty="0"/>
          </a:p>
          <a:p>
            <a:pPr lvl="0">
              <a:lnSpc>
                <a:spcPct val="140000"/>
              </a:lnSpc>
            </a:pPr>
            <a:r>
              <a:rPr lang="nl-NL" sz="1800" b="1" dirty="0" smtClean="0"/>
              <a:t>MER</a:t>
            </a:r>
            <a:r>
              <a:rPr lang="nl-NL" sz="1800" b="1" dirty="0"/>
              <a:t>, specifiek gericht op Werelderfgoed</a:t>
            </a:r>
            <a:endParaRPr lang="en-US" sz="1800" b="1" dirty="0"/>
          </a:p>
          <a:p>
            <a:pPr lvl="0">
              <a:lnSpc>
                <a:spcPct val="140000"/>
              </a:lnSpc>
            </a:pPr>
            <a:r>
              <a:rPr lang="nl-NL" sz="1800" b="1" dirty="0" smtClean="0"/>
              <a:t>Statement of </a:t>
            </a:r>
            <a:r>
              <a:rPr lang="nl-NL" sz="1800" b="1" dirty="0" err="1" smtClean="0"/>
              <a:t>Outstanding</a:t>
            </a:r>
            <a:r>
              <a:rPr lang="nl-NL" sz="1800" b="1" dirty="0" smtClean="0"/>
              <a:t> Universal Value (OUV)</a:t>
            </a:r>
          </a:p>
          <a:p>
            <a:pPr lvl="0">
              <a:lnSpc>
                <a:spcPct val="140000"/>
              </a:lnSpc>
            </a:pPr>
            <a:r>
              <a:rPr lang="nl-NL" sz="1800" b="1" dirty="0"/>
              <a:t>O</a:t>
            </a:r>
            <a:r>
              <a:rPr lang="nl-NL" sz="1800" b="1" dirty="0" smtClean="0"/>
              <a:t>perationaliseren en meetbaar maken</a:t>
            </a:r>
            <a:endParaRPr lang="en-US" sz="1800" b="1" dirty="0"/>
          </a:p>
          <a:p>
            <a:pPr lvl="0">
              <a:lnSpc>
                <a:spcPct val="140000"/>
              </a:lnSpc>
            </a:pPr>
            <a:r>
              <a:rPr lang="nl-NL" sz="1800" b="1" dirty="0"/>
              <a:t>Integriteit en authenticiteit, zowel positief als negatief</a:t>
            </a:r>
            <a:endParaRPr lang="en-US" sz="1800" b="1" dirty="0"/>
          </a:p>
          <a:p>
            <a:pPr marL="0" indent="0">
              <a:buFont typeface="Wingdings" pitchFamily="2" charset="2"/>
              <a:buNone/>
              <a:defRPr/>
            </a:pPr>
            <a:endParaRPr lang="nl-NL" sz="1800" b="1" dirty="0"/>
          </a:p>
          <a:p>
            <a:pPr marL="0" indent="0">
              <a:buFont typeface="Wingdings" pitchFamily="2" charset="2"/>
              <a:buNone/>
              <a:defRPr/>
            </a:pPr>
            <a:endParaRPr lang="nl-NL" sz="1800" b="1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nl-NL" sz="1800" b="1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nl-NL" sz="1800" b="1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852936"/>
            <a:ext cx="2483668" cy="3517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hthoek 6"/>
          <p:cNvSpPr/>
          <p:nvPr/>
        </p:nvSpPr>
        <p:spPr>
          <a:xfrm>
            <a:off x="0" y="6623050"/>
            <a:ext cx="9144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1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Land-</a:t>
            </a:r>
            <a:r>
              <a:rPr lang="nl-NL" sz="1100" dirty="0" err="1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id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1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 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K</a:t>
            </a:r>
            <a:r>
              <a:rPr lang="nl-NL" sz="1100" dirty="0" smtClean="0">
                <a:solidFill>
                  <a:schemeClr val="bg1">
                    <a:lumMod val="75000"/>
                  </a:schemeClr>
                </a:solidFill>
              </a:rPr>
              <a:t>ennisbijeenkomst 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Stichting Werelderfgoed Nederland 5 oktober </a:t>
            </a:r>
            <a:r>
              <a:rPr lang="nl-NL" sz="1100" dirty="0" smtClean="0">
                <a:solidFill>
                  <a:schemeClr val="bg1">
                    <a:lumMod val="75000"/>
                  </a:schemeClr>
                </a:solidFill>
              </a:rPr>
              <a:t>| Kinderdijk</a:t>
            </a:r>
            <a:endParaRPr lang="nl-NL" sz="11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32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hoek 21"/>
          <p:cNvSpPr/>
          <p:nvPr/>
        </p:nvSpPr>
        <p:spPr>
          <a:xfrm>
            <a:off x="1892096" y="6394363"/>
            <a:ext cx="808448" cy="253185"/>
          </a:xfrm>
          <a:prstGeom prst="rect">
            <a:avLst/>
          </a:prstGeom>
        </p:spPr>
        <p:txBody>
          <a:bodyPr wrap="none" lIns="52404" tIns="26202" rIns="52404" bIns="26202">
            <a:spAutoFit/>
          </a:bodyPr>
          <a:lstStyle/>
          <a:p>
            <a:r>
              <a:rPr lang="nl-NL" sz="1100" dirty="0">
                <a:solidFill>
                  <a:schemeClr val="bg1"/>
                </a:solidFill>
              </a:rPr>
              <a:t>Beemster</a:t>
            </a:r>
          </a:p>
        </p:txBody>
      </p:sp>
      <p:sp>
        <p:nvSpPr>
          <p:cNvPr id="27" name="Rechthoek 26"/>
          <p:cNvSpPr/>
          <p:nvPr/>
        </p:nvSpPr>
        <p:spPr>
          <a:xfrm>
            <a:off x="4493892" y="6394363"/>
            <a:ext cx="921169" cy="253185"/>
          </a:xfrm>
          <a:prstGeom prst="rect">
            <a:avLst/>
          </a:prstGeom>
        </p:spPr>
        <p:txBody>
          <a:bodyPr wrap="none" lIns="52404" tIns="26202" rIns="52404" bIns="26202">
            <a:spAutoFit/>
          </a:bodyPr>
          <a:lstStyle/>
          <a:p>
            <a:r>
              <a:rPr lang="nl-NL" sz="1100" dirty="0">
                <a:solidFill>
                  <a:schemeClr val="bg1"/>
                </a:solidFill>
              </a:rPr>
              <a:t>Willemstad</a:t>
            </a:r>
          </a:p>
        </p:txBody>
      </p:sp>
      <p:sp>
        <p:nvSpPr>
          <p:cNvPr id="29" name="Rechthoek 28"/>
          <p:cNvSpPr/>
          <p:nvPr/>
        </p:nvSpPr>
        <p:spPr>
          <a:xfrm>
            <a:off x="6795482" y="6394363"/>
            <a:ext cx="1228587" cy="253185"/>
          </a:xfrm>
          <a:prstGeom prst="rect">
            <a:avLst/>
          </a:prstGeom>
        </p:spPr>
        <p:txBody>
          <a:bodyPr wrap="none" lIns="52404" tIns="26202" rIns="52404" bIns="26202">
            <a:spAutoFit/>
          </a:bodyPr>
          <a:lstStyle/>
          <a:p>
            <a:r>
              <a:rPr lang="nl-NL" sz="1100" dirty="0">
                <a:solidFill>
                  <a:schemeClr val="bg1"/>
                </a:solidFill>
              </a:rPr>
              <a:t>Grachtengordel</a:t>
            </a:r>
          </a:p>
        </p:txBody>
      </p:sp>
      <p:sp>
        <p:nvSpPr>
          <p:cNvPr id="33" name="Titel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nl-NL" b="1" dirty="0" err="1" smtClean="0">
                <a:latin typeface="Calibri" charset="0"/>
              </a:rPr>
              <a:t>HIA’s</a:t>
            </a:r>
            <a:r>
              <a:rPr lang="nl-NL" b="1" dirty="0" smtClean="0">
                <a:latin typeface="Calibri" charset="0"/>
              </a:rPr>
              <a:t> in Nederland</a:t>
            </a:r>
            <a:endParaRPr lang="nl-NL" dirty="0">
              <a:latin typeface="Calibri" charset="0"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0" y="6623050"/>
            <a:ext cx="9144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1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Land-</a:t>
            </a:r>
            <a:r>
              <a:rPr lang="nl-NL" sz="1100" dirty="0" err="1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id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1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 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K</a:t>
            </a:r>
            <a:r>
              <a:rPr lang="nl-NL" sz="1100" dirty="0" smtClean="0">
                <a:solidFill>
                  <a:schemeClr val="bg1">
                    <a:lumMod val="75000"/>
                  </a:schemeClr>
                </a:solidFill>
              </a:rPr>
              <a:t>ennisbijeenkomst 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Stichting Werelderfgoed Nederland 5 oktober </a:t>
            </a:r>
            <a:r>
              <a:rPr lang="nl-NL" sz="1100" dirty="0" smtClean="0">
                <a:solidFill>
                  <a:schemeClr val="bg1">
                    <a:lumMod val="75000"/>
                  </a:schemeClr>
                </a:solidFill>
              </a:rPr>
              <a:t>| Kinderdijk</a:t>
            </a:r>
            <a:endParaRPr lang="nl-NL" sz="11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ijdelijke aanduiding voor inhoud 3"/>
          <p:cNvSpPr txBox="1">
            <a:spLocks/>
          </p:cNvSpPr>
          <p:nvPr/>
        </p:nvSpPr>
        <p:spPr bwMode="auto">
          <a:xfrm>
            <a:off x="468313" y="1628775"/>
            <a:ext cx="79914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40000"/>
              </a:lnSpc>
            </a:pPr>
            <a:r>
              <a:rPr lang="nl-NL" sz="1800" b="1" dirty="0" smtClean="0"/>
              <a:t>Nieuwe Hollandse Waterlinie</a:t>
            </a:r>
            <a:r>
              <a:rPr lang="nl-NL" sz="1800" b="1" dirty="0"/>
              <a:t> </a:t>
            </a:r>
            <a:r>
              <a:rPr lang="nl-NL" sz="1800" b="1" dirty="0" smtClean="0"/>
              <a:t>/</a:t>
            </a:r>
            <a:r>
              <a:rPr lang="nl-NL" sz="1800" b="1" dirty="0" smtClean="0"/>
              <a:t> Lekkanaal, Beatrixsluis en Klooster</a:t>
            </a:r>
          </a:p>
          <a:p>
            <a:pPr lvl="0">
              <a:lnSpc>
                <a:spcPct val="140000"/>
              </a:lnSpc>
            </a:pPr>
            <a:r>
              <a:rPr lang="nl-NL" sz="1800" b="1" dirty="0" smtClean="0"/>
              <a:t>Kinderdijk / Windturbines </a:t>
            </a:r>
            <a:r>
              <a:rPr lang="nl-NL" sz="1800" b="1" dirty="0" err="1" smtClean="0"/>
              <a:t>Nedstaal</a:t>
            </a:r>
            <a:r>
              <a:rPr lang="nl-NL" sz="1800" b="1" dirty="0" smtClean="0"/>
              <a:t> en Ridderkerk</a:t>
            </a:r>
          </a:p>
          <a:p>
            <a:pPr lvl="0">
              <a:lnSpc>
                <a:spcPct val="140000"/>
              </a:lnSpc>
            </a:pPr>
            <a:r>
              <a:rPr lang="nl-NL" sz="1800" b="1" dirty="0" smtClean="0"/>
              <a:t>Stelling van Amsterdam / Opstelterrein en </a:t>
            </a:r>
            <a:r>
              <a:rPr lang="nl-NL" sz="1800" b="1" dirty="0" smtClean="0"/>
              <a:t>A8-A9</a:t>
            </a:r>
          </a:p>
          <a:p>
            <a:pPr lvl="0">
              <a:lnSpc>
                <a:spcPct val="140000"/>
              </a:lnSpc>
            </a:pPr>
            <a:r>
              <a:rPr lang="nl-NL" sz="1800" b="1" dirty="0" smtClean="0"/>
              <a:t>Nieuwe Hollandse Waterlinie / Ecoduct</a:t>
            </a:r>
          </a:p>
          <a:p>
            <a:pPr lvl="0">
              <a:lnSpc>
                <a:spcPct val="140000"/>
              </a:lnSpc>
            </a:pPr>
            <a:r>
              <a:rPr lang="nl-NL" sz="1800" b="1" dirty="0" smtClean="0"/>
              <a:t>Kinderdijk / Gebiedsontwikkelingen (entreezone, waterveiligheid, natuur)</a:t>
            </a:r>
          </a:p>
          <a:p>
            <a:pPr lvl="0">
              <a:lnSpc>
                <a:spcPct val="140000"/>
              </a:lnSpc>
            </a:pPr>
            <a:r>
              <a:rPr lang="nl-NL" sz="1800" b="1" dirty="0" smtClean="0"/>
              <a:t>Nieuwe Hollandse Waterlinie / Regionaal </a:t>
            </a:r>
            <a:r>
              <a:rPr lang="nl-NL" sz="1800" b="1" dirty="0" smtClean="0"/>
              <a:t>bedrijventerrein</a:t>
            </a:r>
            <a:r>
              <a:rPr lang="nl-NL" sz="1800" b="1" dirty="0" smtClean="0"/>
              <a:t> en Zandsteeg</a:t>
            </a:r>
          </a:p>
          <a:p>
            <a:pPr marL="0" indent="0">
              <a:buFont typeface="Wingdings" pitchFamily="2" charset="2"/>
              <a:buNone/>
              <a:defRPr/>
            </a:pPr>
            <a:endParaRPr lang="nl-NL" sz="1800" b="1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nl-NL" sz="1800" b="1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nl-NL" sz="1800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hoek 21"/>
          <p:cNvSpPr/>
          <p:nvPr/>
        </p:nvSpPr>
        <p:spPr>
          <a:xfrm>
            <a:off x="1892096" y="6394363"/>
            <a:ext cx="808448" cy="253185"/>
          </a:xfrm>
          <a:prstGeom prst="rect">
            <a:avLst/>
          </a:prstGeom>
        </p:spPr>
        <p:txBody>
          <a:bodyPr wrap="none" lIns="52404" tIns="26202" rIns="52404" bIns="26202">
            <a:spAutoFit/>
          </a:bodyPr>
          <a:lstStyle/>
          <a:p>
            <a:r>
              <a:rPr lang="nl-NL" sz="1100" dirty="0">
                <a:solidFill>
                  <a:schemeClr val="bg1"/>
                </a:solidFill>
              </a:rPr>
              <a:t>Beemster</a:t>
            </a:r>
          </a:p>
        </p:txBody>
      </p:sp>
      <p:sp>
        <p:nvSpPr>
          <p:cNvPr id="27" name="Rechthoek 26"/>
          <p:cNvSpPr/>
          <p:nvPr/>
        </p:nvSpPr>
        <p:spPr>
          <a:xfrm>
            <a:off x="4493892" y="6394363"/>
            <a:ext cx="921169" cy="253185"/>
          </a:xfrm>
          <a:prstGeom prst="rect">
            <a:avLst/>
          </a:prstGeom>
        </p:spPr>
        <p:txBody>
          <a:bodyPr wrap="none" lIns="52404" tIns="26202" rIns="52404" bIns="26202">
            <a:spAutoFit/>
          </a:bodyPr>
          <a:lstStyle/>
          <a:p>
            <a:r>
              <a:rPr lang="nl-NL" sz="1100" dirty="0">
                <a:solidFill>
                  <a:schemeClr val="bg1"/>
                </a:solidFill>
              </a:rPr>
              <a:t>Willemstad</a:t>
            </a:r>
          </a:p>
        </p:txBody>
      </p:sp>
      <p:sp>
        <p:nvSpPr>
          <p:cNvPr id="29" name="Rechthoek 28"/>
          <p:cNvSpPr/>
          <p:nvPr/>
        </p:nvSpPr>
        <p:spPr>
          <a:xfrm>
            <a:off x="6795482" y="6394363"/>
            <a:ext cx="1228587" cy="253185"/>
          </a:xfrm>
          <a:prstGeom prst="rect">
            <a:avLst/>
          </a:prstGeom>
        </p:spPr>
        <p:txBody>
          <a:bodyPr wrap="none" lIns="52404" tIns="26202" rIns="52404" bIns="26202">
            <a:spAutoFit/>
          </a:bodyPr>
          <a:lstStyle/>
          <a:p>
            <a:r>
              <a:rPr lang="nl-NL" sz="1100" dirty="0">
                <a:solidFill>
                  <a:schemeClr val="bg1"/>
                </a:solidFill>
              </a:rPr>
              <a:t>Grachtengordel</a:t>
            </a:r>
          </a:p>
        </p:txBody>
      </p:sp>
      <p:sp>
        <p:nvSpPr>
          <p:cNvPr id="33" name="Titel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nl-NL" b="1" dirty="0" smtClean="0">
                <a:latin typeface="Calibri" charset="0"/>
              </a:rPr>
              <a:t>Waarom een HIA?</a:t>
            </a:r>
            <a:endParaRPr lang="nl-NL" dirty="0">
              <a:latin typeface="Calibri" charset="0"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0" y="6623050"/>
            <a:ext cx="9144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1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Land-</a:t>
            </a:r>
            <a:r>
              <a:rPr lang="nl-NL" sz="1100" dirty="0" err="1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id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1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 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K</a:t>
            </a:r>
            <a:r>
              <a:rPr lang="nl-NL" sz="1100" dirty="0" smtClean="0">
                <a:solidFill>
                  <a:schemeClr val="bg1">
                    <a:lumMod val="75000"/>
                  </a:schemeClr>
                </a:solidFill>
              </a:rPr>
              <a:t>ennisbijeenkomst 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Stichting Werelderfgoed Nederland 5 oktober </a:t>
            </a:r>
            <a:r>
              <a:rPr lang="nl-NL" sz="1100" dirty="0" smtClean="0">
                <a:solidFill>
                  <a:schemeClr val="bg1">
                    <a:lumMod val="75000"/>
                  </a:schemeClr>
                </a:solidFill>
              </a:rPr>
              <a:t>| Kinderdijk</a:t>
            </a:r>
            <a:endParaRPr lang="nl-NL" sz="11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ijdelijke aanduiding voor inhoud 3"/>
          <p:cNvSpPr txBox="1">
            <a:spLocks/>
          </p:cNvSpPr>
          <p:nvPr/>
        </p:nvSpPr>
        <p:spPr bwMode="auto">
          <a:xfrm>
            <a:off x="468313" y="1628775"/>
            <a:ext cx="8568183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40000"/>
              </a:lnSpc>
            </a:pPr>
            <a:r>
              <a:rPr lang="nl-NL" sz="1800" b="1" dirty="0" smtClean="0"/>
              <a:t>Methodiek ontwikkeld door UNESCO / ICOMOS</a:t>
            </a:r>
          </a:p>
          <a:p>
            <a:pPr lvl="0">
              <a:lnSpc>
                <a:spcPct val="140000"/>
              </a:lnSpc>
            </a:pPr>
            <a:r>
              <a:rPr lang="nl-NL" sz="1800" b="1" dirty="0" smtClean="0"/>
              <a:t>UNESCO kan </a:t>
            </a:r>
            <a:r>
              <a:rPr lang="nl-NL" sz="1800" b="1" dirty="0" err="1" smtClean="0"/>
              <a:t>siteholder</a:t>
            </a:r>
            <a:r>
              <a:rPr lang="nl-NL" sz="1800" b="1" dirty="0" smtClean="0"/>
              <a:t> om uitvoering HIA verzoeken (verantwoording)</a:t>
            </a:r>
          </a:p>
          <a:p>
            <a:pPr lvl="0">
              <a:lnSpc>
                <a:spcPct val="140000"/>
              </a:lnSpc>
            </a:pPr>
            <a:r>
              <a:rPr lang="nl-NL" sz="1800" b="1" dirty="0"/>
              <a:t>A</a:t>
            </a:r>
            <a:r>
              <a:rPr lang="nl-NL" sz="1800" b="1" dirty="0" smtClean="0"/>
              <a:t>antonen dat de ontwikkelingen geen negatieve invloed hebben op de OUV</a:t>
            </a:r>
          </a:p>
          <a:p>
            <a:pPr lvl="0">
              <a:lnSpc>
                <a:spcPct val="140000"/>
              </a:lnSpc>
            </a:pPr>
            <a:r>
              <a:rPr lang="nl-NL" sz="1800" b="1" dirty="0" smtClean="0"/>
              <a:t>Indien noodzakelijk dan voorkomen / aanpassen / bijsturen</a:t>
            </a:r>
          </a:p>
          <a:p>
            <a:pPr marL="0" lvl="0" indent="0">
              <a:lnSpc>
                <a:spcPct val="140000"/>
              </a:lnSpc>
              <a:buNone/>
            </a:pPr>
            <a:endParaRPr lang="nl-NL" sz="1800" b="1" dirty="0" smtClean="0"/>
          </a:p>
          <a:p>
            <a:pPr lvl="0">
              <a:lnSpc>
                <a:spcPct val="140000"/>
              </a:lnSpc>
            </a:pPr>
            <a:r>
              <a:rPr lang="nl-NL" sz="1800" b="1" dirty="0" smtClean="0"/>
              <a:t>Vrijwillige basis, overleg RCE / </a:t>
            </a:r>
            <a:r>
              <a:rPr lang="nl-NL" sz="1800" b="1" dirty="0" err="1" smtClean="0"/>
              <a:t>siteholder</a:t>
            </a:r>
            <a:r>
              <a:rPr lang="nl-NL" sz="1800" b="1" dirty="0" smtClean="0"/>
              <a:t> / initiatiefnemer</a:t>
            </a:r>
          </a:p>
          <a:p>
            <a:pPr lvl="0">
              <a:lnSpc>
                <a:spcPct val="140000"/>
              </a:lnSpc>
            </a:pPr>
            <a:r>
              <a:rPr lang="nl-NL" sz="1800" b="1" dirty="0" smtClean="0"/>
              <a:t>Opgenomen als (afwegings-) instrument in sommige managementplannen</a:t>
            </a:r>
          </a:p>
          <a:p>
            <a:pPr marL="0" indent="0">
              <a:buFont typeface="Wingdings" pitchFamily="2" charset="2"/>
              <a:buNone/>
              <a:defRPr/>
            </a:pPr>
            <a:endParaRPr lang="nl-NL" sz="1800" b="1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nl-NL" sz="1800" b="1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nl-NL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1718493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latin typeface="Calibri" charset="0"/>
              </a:rPr>
              <a:t>Positie </a:t>
            </a:r>
            <a:r>
              <a:rPr lang="nl-NL" b="1" dirty="0" smtClean="0">
                <a:latin typeface="Calibri" charset="0"/>
              </a:rPr>
              <a:t>in het planproces</a:t>
            </a:r>
            <a:endParaRPr lang="nl-NL" dirty="0">
              <a:latin typeface="Calibri" charset="0"/>
            </a:endParaRPr>
          </a:p>
        </p:txBody>
      </p:sp>
      <p:grpSp>
        <p:nvGrpSpPr>
          <p:cNvPr id="4" name="Groeperen 3"/>
          <p:cNvGrpSpPr/>
          <p:nvPr/>
        </p:nvGrpSpPr>
        <p:grpSpPr>
          <a:xfrm>
            <a:off x="533400" y="1593850"/>
            <a:ext cx="8159823" cy="561130"/>
            <a:chOff x="526753" y="4077072"/>
            <a:chExt cx="7329861" cy="504056"/>
          </a:xfrm>
        </p:grpSpPr>
        <p:sp>
          <p:nvSpPr>
            <p:cNvPr id="2" name="Vijfhoek 1"/>
            <p:cNvSpPr/>
            <p:nvPr/>
          </p:nvSpPr>
          <p:spPr>
            <a:xfrm>
              <a:off x="526753" y="4077072"/>
              <a:ext cx="1508317" cy="504056"/>
            </a:xfrm>
            <a:prstGeom prst="homePlate">
              <a:avLst/>
            </a:prstGeom>
            <a:solidFill>
              <a:srgbClr val="008B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800" dirty="0" smtClean="0"/>
                <a:t>Startfase</a:t>
              </a:r>
              <a:endParaRPr lang="nl-NL" sz="1800" dirty="0"/>
            </a:p>
          </p:txBody>
        </p:sp>
        <p:sp>
          <p:nvSpPr>
            <p:cNvPr id="3" name="Punthaak 2"/>
            <p:cNvSpPr/>
            <p:nvPr/>
          </p:nvSpPr>
          <p:spPr>
            <a:xfrm>
              <a:off x="1879952" y="4077072"/>
              <a:ext cx="2088232" cy="504056"/>
            </a:xfrm>
            <a:prstGeom prst="chevron">
              <a:avLst/>
            </a:prstGeom>
            <a:solidFill>
              <a:srgbClr val="008B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800" dirty="0"/>
                <a:t>Alternatieven</a:t>
              </a:r>
            </a:p>
          </p:txBody>
        </p:sp>
        <p:sp>
          <p:nvSpPr>
            <p:cNvPr id="7" name="Punthaak 6"/>
            <p:cNvSpPr/>
            <p:nvPr/>
          </p:nvSpPr>
          <p:spPr>
            <a:xfrm>
              <a:off x="3824171" y="4077072"/>
              <a:ext cx="2088232" cy="504056"/>
            </a:xfrm>
            <a:prstGeom prst="chevron">
              <a:avLst/>
            </a:prstGeom>
            <a:solidFill>
              <a:srgbClr val="008B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800" dirty="0" smtClean="0"/>
                <a:t>Ontwerp</a:t>
              </a:r>
              <a:endParaRPr lang="nl-NL" sz="1800" dirty="0"/>
            </a:p>
          </p:txBody>
        </p:sp>
        <p:sp>
          <p:nvSpPr>
            <p:cNvPr id="9" name="Punthaak 8"/>
            <p:cNvSpPr/>
            <p:nvPr/>
          </p:nvSpPr>
          <p:spPr>
            <a:xfrm>
              <a:off x="5768382" y="4077072"/>
              <a:ext cx="2088232" cy="504056"/>
            </a:xfrm>
            <a:prstGeom prst="chevron">
              <a:avLst/>
            </a:prstGeom>
            <a:solidFill>
              <a:srgbClr val="008B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800" dirty="0" smtClean="0"/>
                <a:t>Besluitvorming</a:t>
              </a:r>
              <a:endParaRPr lang="nl-NL" sz="1800" dirty="0"/>
            </a:p>
          </p:txBody>
        </p:sp>
      </p:grpSp>
      <p:sp>
        <p:nvSpPr>
          <p:cNvPr id="5" name="Afgeschuind enkele hoek rechthoek 4"/>
          <p:cNvSpPr/>
          <p:nvPr/>
        </p:nvSpPr>
        <p:spPr>
          <a:xfrm>
            <a:off x="1257300" y="2420888"/>
            <a:ext cx="2696035" cy="330212"/>
          </a:xfrm>
          <a:prstGeom prst="snip1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 smtClean="0">
                <a:solidFill>
                  <a:schemeClr val="tx1"/>
                </a:solidFill>
              </a:rPr>
              <a:t>Kinderdijk Windturbines (2)</a:t>
            </a: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11" name="Afgeschuind enkele hoek rechthoek 10"/>
          <p:cNvSpPr/>
          <p:nvPr/>
        </p:nvSpPr>
        <p:spPr>
          <a:xfrm>
            <a:off x="6228184" y="5691076"/>
            <a:ext cx="2696035" cy="330212"/>
          </a:xfrm>
          <a:prstGeom prst="snip1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 smtClean="0">
                <a:solidFill>
                  <a:schemeClr val="tx1"/>
                </a:solidFill>
              </a:rPr>
              <a:t>NHW Lekkanaal </a:t>
            </a:r>
            <a:r>
              <a:rPr lang="nl-NL" sz="1600" dirty="0" smtClean="0">
                <a:solidFill>
                  <a:schemeClr val="tx1"/>
                </a:solidFill>
              </a:rPr>
              <a:t>/ Klooster</a:t>
            </a: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12" name="Afgeschuind enkele hoek rechthoek 11"/>
          <p:cNvSpPr/>
          <p:nvPr/>
        </p:nvSpPr>
        <p:spPr>
          <a:xfrm>
            <a:off x="2987824" y="3356992"/>
            <a:ext cx="2696035" cy="330212"/>
          </a:xfrm>
          <a:prstGeom prst="snip1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 err="1" smtClean="0">
                <a:solidFill>
                  <a:schemeClr val="tx1"/>
                </a:solidFill>
              </a:rPr>
              <a:t>SvA</a:t>
            </a:r>
            <a:r>
              <a:rPr lang="nl-NL" sz="1600" dirty="0" smtClean="0">
                <a:solidFill>
                  <a:schemeClr val="tx1"/>
                </a:solidFill>
              </a:rPr>
              <a:t> Verbinding A8-A9</a:t>
            </a: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13" name="Afgeschuind enkele hoek rechthoek 12"/>
          <p:cNvSpPr/>
          <p:nvPr/>
        </p:nvSpPr>
        <p:spPr>
          <a:xfrm>
            <a:off x="6948264" y="6165304"/>
            <a:ext cx="2016224" cy="330212"/>
          </a:xfrm>
          <a:prstGeom prst="snip1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 err="1" smtClean="0">
                <a:solidFill>
                  <a:schemeClr val="tx1"/>
                </a:solidFill>
              </a:rPr>
              <a:t>SvA</a:t>
            </a:r>
            <a:r>
              <a:rPr lang="nl-NL" sz="1600" dirty="0" smtClean="0">
                <a:solidFill>
                  <a:schemeClr val="tx1"/>
                </a:solidFill>
              </a:rPr>
              <a:t> Opstelterrein</a:t>
            </a: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14" name="Afgeschuind enkele hoek rechthoek 13"/>
          <p:cNvSpPr/>
          <p:nvPr/>
        </p:nvSpPr>
        <p:spPr>
          <a:xfrm>
            <a:off x="2301415" y="2882764"/>
            <a:ext cx="2696035" cy="330212"/>
          </a:xfrm>
          <a:prstGeom prst="snip1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 smtClean="0">
                <a:solidFill>
                  <a:schemeClr val="tx1"/>
                </a:solidFill>
              </a:rPr>
              <a:t>Kinderdijk Wateropgave</a:t>
            </a: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15" name="Afgeschuind enkele hoek rechthoek 14"/>
          <p:cNvSpPr/>
          <p:nvPr/>
        </p:nvSpPr>
        <p:spPr>
          <a:xfrm>
            <a:off x="3401782" y="3818868"/>
            <a:ext cx="2696035" cy="330212"/>
          </a:xfrm>
          <a:prstGeom prst="snip1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 smtClean="0">
                <a:solidFill>
                  <a:schemeClr val="tx1"/>
                </a:solidFill>
              </a:rPr>
              <a:t>Kinderdijk Natura 2000</a:t>
            </a: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16" name="Afgeschuind enkele hoek rechthoek 15"/>
          <p:cNvSpPr/>
          <p:nvPr/>
        </p:nvSpPr>
        <p:spPr>
          <a:xfrm>
            <a:off x="4468253" y="4293096"/>
            <a:ext cx="2696035" cy="330212"/>
          </a:xfrm>
          <a:prstGeom prst="snip1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 smtClean="0">
                <a:solidFill>
                  <a:schemeClr val="tx1"/>
                </a:solidFill>
              </a:rPr>
              <a:t>Kinderdijk Entreezone</a:t>
            </a: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17" name="Afgeschuind enkele hoek rechthoek 16"/>
          <p:cNvSpPr/>
          <p:nvPr/>
        </p:nvSpPr>
        <p:spPr>
          <a:xfrm>
            <a:off x="6228184" y="5229200"/>
            <a:ext cx="1872208" cy="330212"/>
          </a:xfrm>
          <a:prstGeom prst="snip1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 smtClean="0">
                <a:solidFill>
                  <a:schemeClr val="tx1"/>
                </a:solidFill>
              </a:rPr>
              <a:t>NHW RBT fase </a:t>
            </a:r>
            <a:r>
              <a:rPr lang="nl-NL" sz="1600" dirty="0" smtClean="0">
                <a:solidFill>
                  <a:schemeClr val="tx1"/>
                </a:solidFill>
              </a:rPr>
              <a:t>2</a:t>
            </a: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27" name="Rechthoek 26"/>
          <p:cNvSpPr/>
          <p:nvPr/>
        </p:nvSpPr>
        <p:spPr>
          <a:xfrm>
            <a:off x="0" y="6623050"/>
            <a:ext cx="9144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1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Land-</a:t>
            </a:r>
            <a:r>
              <a:rPr lang="nl-NL" sz="1100" dirty="0" err="1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id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1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 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K</a:t>
            </a:r>
            <a:r>
              <a:rPr lang="nl-NL" sz="1100" dirty="0" smtClean="0">
                <a:solidFill>
                  <a:schemeClr val="bg1">
                    <a:lumMod val="75000"/>
                  </a:schemeClr>
                </a:solidFill>
              </a:rPr>
              <a:t>ennisbijeenkomst 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Stichting Werelderfgoed Nederland 5 oktober </a:t>
            </a:r>
            <a:r>
              <a:rPr lang="nl-NL" sz="1100" dirty="0" smtClean="0">
                <a:solidFill>
                  <a:schemeClr val="bg1">
                    <a:lumMod val="75000"/>
                  </a:schemeClr>
                </a:solidFill>
              </a:rPr>
              <a:t>| Kinderdijk</a:t>
            </a:r>
            <a:endParaRPr lang="nl-NL" sz="11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Afgeschuind enkele hoek rechthoek 27"/>
          <p:cNvSpPr/>
          <p:nvPr/>
        </p:nvSpPr>
        <p:spPr>
          <a:xfrm>
            <a:off x="5868144" y="4754972"/>
            <a:ext cx="1656184" cy="330212"/>
          </a:xfrm>
          <a:prstGeom prst="snip1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 smtClean="0">
                <a:solidFill>
                  <a:schemeClr val="tx1"/>
                </a:solidFill>
              </a:rPr>
              <a:t>NHW </a:t>
            </a:r>
            <a:r>
              <a:rPr lang="nl-NL" sz="1600" dirty="0" smtClean="0">
                <a:solidFill>
                  <a:schemeClr val="tx1"/>
                </a:solidFill>
              </a:rPr>
              <a:t>ecoduct</a:t>
            </a:r>
            <a:endParaRPr lang="nl-NL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938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latin typeface="Calibri" charset="0"/>
              </a:rPr>
              <a:t>Betekenis in </a:t>
            </a:r>
            <a:r>
              <a:rPr lang="nl-NL" b="1" dirty="0" smtClean="0">
                <a:latin typeface="Calibri" charset="0"/>
              </a:rPr>
              <a:t>het planproces</a:t>
            </a:r>
            <a:endParaRPr lang="nl-NL" dirty="0">
              <a:latin typeface="Calibri" charset="0"/>
            </a:endParaRPr>
          </a:p>
        </p:txBody>
      </p:sp>
      <p:grpSp>
        <p:nvGrpSpPr>
          <p:cNvPr id="4" name="Groeperen 3"/>
          <p:cNvGrpSpPr/>
          <p:nvPr/>
        </p:nvGrpSpPr>
        <p:grpSpPr>
          <a:xfrm>
            <a:off x="533400" y="1593850"/>
            <a:ext cx="8159823" cy="561130"/>
            <a:chOff x="526753" y="4077072"/>
            <a:chExt cx="7329861" cy="504056"/>
          </a:xfrm>
        </p:grpSpPr>
        <p:sp>
          <p:nvSpPr>
            <p:cNvPr id="2" name="Vijfhoek 1"/>
            <p:cNvSpPr/>
            <p:nvPr/>
          </p:nvSpPr>
          <p:spPr>
            <a:xfrm>
              <a:off x="526753" y="4077072"/>
              <a:ext cx="1508317" cy="504056"/>
            </a:xfrm>
            <a:prstGeom prst="homePlate">
              <a:avLst/>
            </a:prstGeom>
            <a:solidFill>
              <a:srgbClr val="008B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800" dirty="0" smtClean="0"/>
                <a:t>Startfase</a:t>
              </a:r>
              <a:endParaRPr lang="nl-NL" sz="1800" dirty="0"/>
            </a:p>
          </p:txBody>
        </p:sp>
        <p:sp>
          <p:nvSpPr>
            <p:cNvPr id="3" name="Punthaak 2"/>
            <p:cNvSpPr/>
            <p:nvPr/>
          </p:nvSpPr>
          <p:spPr>
            <a:xfrm>
              <a:off x="1879952" y="4077072"/>
              <a:ext cx="2088232" cy="504056"/>
            </a:xfrm>
            <a:prstGeom prst="chevron">
              <a:avLst/>
            </a:prstGeom>
            <a:solidFill>
              <a:srgbClr val="008B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800" dirty="0"/>
                <a:t>Alternatieven</a:t>
              </a:r>
            </a:p>
          </p:txBody>
        </p:sp>
        <p:sp>
          <p:nvSpPr>
            <p:cNvPr id="7" name="Punthaak 6"/>
            <p:cNvSpPr/>
            <p:nvPr/>
          </p:nvSpPr>
          <p:spPr>
            <a:xfrm>
              <a:off x="3824171" y="4077072"/>
              <a:ext cx="2088232" cy="504056"/>
            </a:xfrm>
            <a:prstGeom prst="chevron">
              <a:avLst/>
            </a:prstGeom>
            <a:solidFill>
              <a:srgbClr val="008B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800" dirty="0" smtClean="0"/>
                <a:t>Ontwerp</a:t>
              </a:r>
              <a:endParaRPr lang="nl-NL" sz="1800" dirty="0"/>
            </a:p>
          </p:txBody>
        </p:sp>
        <p:sp>
          <p:nvSpPr>
            <p:cNvPr id="9" name="Punthaak 8"/>
            <p:cNvSpPr/>
            <p:nvPr/>
          </p:nvSpPr>
          <p:spPr>
            <a:xfrm>
              <a:off x="5768382" y="4077072"/>
              <a:ext cx="2088232" cy="504056"/>
            </a:xfrm>
            <a:prstGeom prst="chevron">
              <a:avLst/>
            </a:prstGeom>
            <a:solidFill>
              <a:srgbClr val="008B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800" dirty="0" smtClean="0"/>
                <a:t>Besluitvorming</a:t>
              </a:r>
              <a:endParaRPr lang="nl-NL" sz="1800" dirty="0"/>
            </a:p>
          </p:txBody>
        </p:sp>
      </p:grpSp>
      <p:sp>
        <p:nvSpPr>
          <p:cNvPr id="19" name="Tijdelijke aanduiding voor inhoud 3"/>
          <p:cNvSpPr txBox="1">
            <a:spLocks/>
          </p:cNvSpPr>
          <p:nvPr/>
        </p:nvSpPr>
        <p:spPr bwMode="auto">
          <a:xfrm>
            <a:off x="5940152" y="5156919"/>
            <a:ext cx="1439391" cy="72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Toetsen</a:t>
            </a:r>
          </a:p>
        </p:txBody>
      </p:sp>
      <p:sp>
        <p:nvSpPr>
          <p:cNvPr id="20" name="Tijdelijke aanduiding voor inhoud 3"/>
          <p:cNvSpPr txBox="1">
            <a:spLocks/>
          </p:cNvSpPr>
          <p:nvPr/>
        </p:nvSpPr>
        <p:spPr bwMode="auto">
          <a:xfrm>
            <a:off x="3563888" y="4077072"/>
            <a:ext cx="3024336" cy="6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Aanbevelingen ontwerp</a:t>
            </a:r>
          </a:p>
        </p:txBody>
      </p:sp>
      <p:sp>
        <p:nvSpPr>
          <p:cNvPr id="21" name="Tijdelijke aanduiding voor inhoud 3"/>
          <p:cNvSpPr txBox="1">
            <a:spLocks/>
          </p:cNvSpPr>
          <p:nvPr/>
        </p:nvSpPr>
        <p:spPr bwMode="auto">
          <a:xfrm>
            <a:off x="1619672" y="2962647"/>
            <a:ext cx="3024336" cy="6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Locatie keuze</a:t>
            </a:r>
          </a:p>
        </p:txBody>
      </p:sp>
      <p:sp>
        <p:nvSpPr>
          <p:cNvPr id="22" name="Tijdelijke aanduiding voor inhoud 3"/>
          <p:cNvSpPr txBox="1">
            <a:spLocks/>
          </p:cNvSpPr>
          <p:nvPr/>
        </p:nvSpPr>
        <p:spPr bwMode="auto">
          <a:xfrm>
            <a:off x="2411760" y="3501008"/>
            <a:ext cx="3024336" cy="6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Alternatieven afweging</a:t>
            </a:r>
          </a:p>
        </p:txBody>
      </p:sp>
      <p:sp>
        <p:nvSpPr>
          <p:cNvPr id="23" name="Tijdelijke aanduiding voor inhoud 3"/>
          <p:cNvSpPr txBox="1">
            <a:spLocks/>
          </p:cNvSpPr>
          <p:nvPr/>
        </p:nvSpPr>
        <p:spPr bwMode="auto">
          <a:xfrm>
            <a:off x="5148064" y="4653136"/>
            <a:ext cx="3024336" cy="6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Bijsturen</a:t>
            </a:r>
          </a:p>
        </p:txBody>
      </p:sp>
      <p:sp>
        <p:nvSpPr>
          <p:cNvPr id="24" name="Tijdelijke aanduiding voor inhoud 3"/>
          <p:cNvSpPr txBox="1">
            <a:spLocks/>
          </p:cNvSpPr>
          <p:nvPr/>
        </p:nvSpPr>
        <p:spPr bwMode="auto">
          <a:xfrm>
            <a:off x="6804248" y="5574915"/>
            <a:ext cx="3024336" cy="6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Go/no go</a:t>
            </a:r>
          </a:p>
        </p:txBody>
      </p:sp>
      <p:sp>
        <p:nvSpPr>
          <p:cNvPr id="25" name="Tijdelijke aanduiding voor inhoud 3"/>
          <p:cNvSpPr txBox="1">
            <a:spLocks/>
          </p:cNvSpPr>
          <p:nvPr/>
        </p:nvSpPr>
        <p:spPr bwMode="auto">
          <a:xfrm>
            <a:off x="548680" y="2420888"/>
            <a:ext cx="3068067" cy="72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Programma van eisen</a:t>
            </a:r>
          </a:p>
        </p:txBody>
      </p:sp>
      <p:sp>
        <p:nvSpPr>
          <p:cNvPr id="27" name="Rechthoek 26"/>
          <p:cNvSpPr/>
          <p:nvPr/>
        </p:nvSpPr>
        <p:spPr>
          <a:xfrm>
            <a:off x="0" y="6623050"/>
            <a:ext cx="9144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1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Land-</a:t>
            </a:r>
            <a:r>
              <a:rPr lang="nl-NL" sz="1100" dirty="0" err="1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id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1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 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K</a:t>
            </a:r>
            <a:r>
              <a:rPr lang="nl-NL" sz="1100" dirty="0" smtClean="0">
                <a:solidFill>
                  <a:schemeClr val="bg1">
                    <a:lumMod val="75000"/>
                  </a:schemeClr>
                </a:solidFill>
              </a:rPr>
              <a:t>ennisbijeenkomst 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Stichting Werelderfgoed Nederland 5 oktober </a:t>
            </a:r>
            <a:r>
              <a:rPr lang="nl-NL" sz="1100" dirty="0" smtClean="0">
                <a:solidFill>
                  <a:schemeClr val="bg1">
                    <a:lumMod val="75000"/>
                  </a:schemeClr>
                </a:solidFill>
              </a:rPr>
              <a:t>| Kinderdijk</a:t>
            </a:r>
            <a:endParaRPr lang="nl-NL" sz="11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394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Rechte verbindingslijn met pijl 12"/>
          <p:cNvCxnSpPr/>
          <p:nvPr/>
        </p:nvCxnSpPr>
        <p:spPr>
          <a:xfrm>
            <a:off x="3635896" y="3212976"/>
            <a:ext cx="4176464" cy="2376264"/>
          </a:xfrm>
          <a:prstGeom prst="straightConnector1">
            <a:avLst/>
          </a:prstGeom>
          <a:ln>
            <a:solidFill>
              <a:srgbClr val="008BA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latin typeface="Calibri" charset="0"/>
              </a:rPr>
              <a:t>Windturbines Kinderdijk (2)</a:t>
            </a:r>
            <a:endParaRPr lang="nl-NL" dirty="0">
              <a:latin typeface="Calibri" charset="0"/>
            </a:endParaRPr>
          </a:p>
        </p:txBody>
      </p:sp>
      <p:grpSp>
        <p:nvGrpSpPr>
          <p:cNvPr id="4" name="Groeperen 3"/>
          <p:cNvGrpSpPr/>
          <p:nvPr/>
        </p:nvGrpSpPr>
        <p:grpSpPr>
          <a:xfrm>
            <a:off x="533400" y="1593850"/>
            <a:ext cx="8159823" cy="561130"/>
            <a:chOff x="526753" y="4077072"/>
            <a:chExt cx="7329861" cy="504056"/>
          </a:xfrm>
        </p:grpSpPr>
        <p:sp>
          <p:nvSpPr>
            <p:cNvPr id="2" name="Vijfhoek 1"/>
            <p:cNvSpPr/>
            <p:nvPr/>
          </p:nvSpPr>
          <p:spPr>
            <a:xfrm>
              <a:off x="526753" y="4077072"/>
              <a:ext cx="1508317" cy="504056"/>
            </a:xfrm>
            <a:prstGeom prst="homePlate">
              <a:avLst/>
            </a:prstGeom>
            <a:solidFill>
              <a:srgbClr val="008B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800" dirty="0" smtClean="0"/>
                <a:t>Startfase</a:t>
              </a:r>
              <a:endParaRPr lang="nl-NL" sz="1800" dirty="0"/>
            </a:p>
          </p:txBody>
        </p:sp>
        <p:sp>
          <p:nvSpPr>
            <p:cNvPr id="3" name="Punthaak 2"/>
            <p:cNvSpPr/>
            <p:nvPr/>
          </p:nvSpPr>
          <p:spPr>
            <a:xfrm>
              <a:off x="1879952" y="4077072"/>
              <a:ext cx="2088232" cy="504056"/>
            </a:xfrm>
            <a:prstGeom prst="chevron">
              <a:avLst/>
            </a:prstGeom>
            <a:solidFill>
              <a:srgbClr val="008B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800" dirty="0"/>
                <a:t>Alternatieven</a:t>
              </a:r>
            </a:p>
          </p:txBody>
        </p:sp>
        <p:sp>
          <p:nvSpPr>
            <p:cNvPr id="7" name="Punthaak 6"/>
            <p:cNvSpPr/>
            <p:nvPr/>
          </p:nvSpPr>
          <p:spPr>
            <a:xfrm>
              <a:off x="3824171" y="4077072"/>
              <a:ext cx="2088232" cy="504056"/>
            </a:xfrm>
            <a:prstGeom prst="chevron">
              <a:avLst/>
            </a:prstGeom>
            <a:solidFill>
              <a:srgbClr val="008B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800" dirty="0" smtClean="0"/>
                <a:t>Ontwerp</a:t>
              </a:r>
              <a:endParaRPr lang="nl-NL" sz="1800" dirty="0"/>
            </a:p>
          </p:txBody>
        </p:sp>
        <p:sp>
          <p:nvSpPr>
            <p:cNvPr id="9" name="Punthaak 8"/>
            <p:cNvSpPr/>
            <p:nvPr/>
          </p:nvSpPr>
          <p:spPr>
            <a:xfrm>
              <a:off x="5768382" y="4077072"/>
              <a:ext cx="2088232" cy="504056"/>
            </a:xfrm>
            <a:prstGeom prst="chevron">
              <a:avLst/>
            </a:prstGeom>
            <a:solidFill>
              <a:srgbClr val="008B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800" dirty="0" smtClean="0"/>
                <a:t>Besluitvorming</a:t>
              </a:r>
              <a:endParaRPr lang="nl-NL" sz="1800" dirty="0"/>
            </a:p>
          </p:txBody>
        </p:sp>
      </p:grpSp>
      <p:sp>
        <p:nvSpPr>
          <p:cNvPr id="19" name="Tijdelijke aanduiding voor inhoud 3"/>
          <p:cNvSpPr txBox="1">
            <a:spLocks/>
          </p:cNvSpPr>
          <p:nvPr/>
        </p:nvSpPr>
        <p:spPr bwMode="auto">
          <a:xfrm>
            <a:off x="5940152" y="5156919"/>
            <a:ext cx="1439391" cy="72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Toetsen</a:t>
            </a:r>
          </a:p>
        </p:txBody>
      </p:sp>
      <p:sp>
        <p:nvSpPr>
          <p:cNvPr id="20" name="Tijdelijke aanduiding voor inhoud 3"/>
          <p:cNvSpPr txBox="1">
            <a:spLocks/>
          </p:cNvSpPr>
          <p:nvPr/>
        </p:nvSpPr>
        <p:spPr bwMode="auto">
          <a:xfrm>
            <a:off x="3563888" y="4077072"/>
            <a:ext cx="3024336" cy="6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Aanbevelingen ontwerp</a:t>
            </a:r>
          </a:p>
        </p:txBody>
      </p:sp>
      <p:sp>
        <p:nvSpPr>
          <p:cNvPr id="21" name="Tijdelijke aanduiding voor inhoud 3"/>
          <p:cNvSpPr txBox="1">
            <a:spLocks/>
          </p:cNvSpPr>
          <p:nvPr/>
        </p:nvSpPr>
        <p:spPr bwMode="auto">
          <a:xfrm>
            <a:off x="1619672" y="2962647"/>
            <a:ext cx="3024336" cy="6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Locatie keuze</a:t>
            </a:r>
          </a:p>
        </p:txBody>
      </p:sp>
      <p:sp>
        <p:nvSpPr>
          <p:cNvPr id="22" name="Tijdelijke aanduiding voor inhoud 3"/>
          <p:cNvSpPr txBox="1">
            <a:spLocks/>
          </p:cNvSpPr>
          <p:nvPr/>
        </p:nvSpPr>
        <p:spPr bwMode="auto">
          <a:xfrm>
            <a:off x="2411760" y="3501008"/>
            <a:ext cx="30243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Alternatieven afweging</a:t>
            </a:r>
          </a:p>
        </p:txBody>
      </p:sp>
      <p:sp>
        <p:nvSpPr>
          <p:cNvPr id="23" name="Tijdelijke aanduiding voor inhoud 3"/>
          <p:cNvSpPr txBox="1">
            <a:spLocks/>
          </p:cNvSpPr>
          <p:nvPr/>
        </p:nvSpPr>
        <p:spPr bwMode="auto">
          <a:xfrm>
            <a:off x="5148064" y="4653137"/>
            <a:ext cx="30243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Bijsturen</a:t>
            </a:r>
          </a:p>
        </p:txBody>
      </p:sp>
      <p:sp>
        <p:nvSpPr>
          <p:cNvPr id="24" name="Tijdelijke aanduiding voor inhoud 3"/>
          <p:cNvSpPr txBox="1">
            <a:spLocks/>
          </p:cNvSpPr>
          <p:nvPr/>
        </p:nvSpPr>
        <p:spPr bwMode="auto">
          <a:xfrm>
            <a:off x="6804248" y="5574915"/>
            <a:ext cx="3024336" cy="6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Go/no go</a:t>
            </a:r>
          </a:p>
        </p:txBody>
      </p:sp>
      <p:sp>
        <p:nvSpPr>
          <p:cNvPr id="25" name="Tijdelijke aanduiding voor inhoud 3"/>
          <p:cNvSpPr txBox="1">
            <a:spLocks/>
          </p:cNvSpPr>
          <p:nvPr/>
        </p:nvSpPr>
        <p:spPr bwMode="auto">
          <a:xfrm>
            <a:off x="548680" y="2420888"/>
            <a:ext cx="3068067" cy="72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Programma van eisen</a:t>
            </a:r>
          </a:p>
        </p:txBody>
      </p:sp>
      <p:sp>
        <p:nvSpPr>
          <p:cNvPr id="26" name="Tijdelijke aanduiding voor inhoud 3"/>
          <p:cNvSpPr txBox="1">
            <a:spLocks/>
          </p:cNvSpPr>
          <p:nvPr/>
        </p:nvSpPr>
        <p:spPr bwMode="auto">
          <a:xfrm>
            <a:off x="7740352" y="6058991"/>
            <a:ext cx="3024336" cy="6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Escalatie</a:t>
            </a:r>
          </a:p>
        </p:txBody>
      </p:sp>
      <p:sp>
        <p:nvSpPr>
          <p:cNvPr id="27" name="Rechthoek 26"/>
          <p:cNvSpPr/>
          <p:nvPr/>
        </p:nvSpPr>
        <p:spPr>
          <a:xfrm>
            <a:off x="0" y="6623050"/>
            <a:ext cx="9144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1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Land-</a:t>
            </a:r>
            <a:r>
              <a:rPr lang="nl-NL" sz="1100" dirty="0" err="1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id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1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 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K</a:t>
            </a:r>
            <a:r>
              <a:rPr lang="nl-NL" sz="1100" dirty="0" smtClean="0">
                <a:solidFill>
                  <a:schemeClr val="bg1">
                    <a:lumMod val="75000"/>
                  </a:schemeClr>
                </a:solidFill>
              </a:rPr>
              <a:t>ennisbijeenkomst 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Stichting Werelderfgoed Nederland 5 oktober </a:t>
            </a:r>
            <a:r>
              <a:rPr lang="nl-NL" sz="1100" dirty="0" smtClean="0">
                <a:solidFill>
                  <a:schemeClr val="bg1">
                    <a:lumMod val="75000"/>
                  </a:schemeClr>
                </a:solidFill>
              </a:rPr>
              <a:t>| Kinderdijk</a:t>
            </a:r>
            <a:endParaRPr lang="nl-NL" sz="11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Ovaal 4"/>
          <p:cNvSpPr/>
          <p:nvPr/>
        </p:nvSpPr>
        <p:spPr>
          <a:xfrm>
            <a:off x="1259632" y="2924944"/>
            <a:ext cx="2376264" cy="648072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/>
          <p:nvPr/>
        </p:nvSpPr>
        <p:spPr>
          <a:xfrm>
            <a:off x="6179617" y="5556064"/>
            <a:ext cx="2376264" cy="648072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1998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latin typeface="Calibri" charset="0"/>
              </a:rPr>
              <a:t>Kinderdijk Wateropgave</a:t>
            </a:r>
            <a:endParaRPr lang="nl-NL" dirty="0">
              <a:latin typeface="Calibri" charset="0"/>
            </a:endParaRPr>
          </a:p>
        </p:txBody>
      </p:sp>
      <p:grpSp>
        <p:nvGrpSpPr>
          <p:cNvPr id="4" name="Groeperen 3"/>
          <p:cNvGrpSpPr/>
          <p:nvPr/>
        </p:nvGrpSpPr>
        <p:grpSpPr>
          <a:xfrm>
            <a:off x="533400" y="1593850"/>
            <a:ext cx="8159823" cy="561130"/>
            <a:chOff x="526753" y="4077072"/>
            <a:chExt cx="7329861" cy="504056"/>
          </a:xfrm>
        </p:grpSpPr>
        <p:sp>
          <p:nvSpPr>
            <p:cNvPr id="2" name="Vijfhoek 1"/>
            <p:cNvSpPr/>
            <p:nvPr/>
          </p:nvSpPr>
          <p:spPr>
            <a:xfrm>
              <a:off x="526753" y="4077072"/>
              <a:ext cx="1508317" cy="504056"/>
            </a:xfrm>
            <a:prstGeom prst="homePlate">
              <a:avLst/>
            </a:prstGeom>
            <a:solidFill>
              <a:srgbClr val="008B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800" dirty="0" smtClean="0"/>
                <a:t>Startfase</a:t>
              </a:r>
              <a:endParaRPr lang="nl-NL" sz="1800" dirty="0"/>
            </a:p>
          </p:txBody>
        </p:sp>
        <p:sp>
          <p:nvSpPr>
            <p:cNvPr id="3" name="Punthaak 2"/>
            <p:cNvSpPr/>
            <p:nvPr/>
          </p:nvSpPr>
          <p:spPr>
            <a:xfrm>
              <a:off x="1879952" y="4077072"/>
              <a:ext cx="2088232" cy="504056"/>
            </a:xfrm>
            <a:prstGeom prst="chevron">
              <a:avLst/>
            </a:prstGeom>
            <a:solidFill>
              <a:srgbClr val="008B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800" dirty="0"/>
                <a:t>Alternatieven</a:t>
              </a:r>
            </a:p>
          </p:txBody>
        </p:sp>
        <p:sp>
          <p:nvSpPr>
            <p:cNvPr id="7" name="Punthaak 6"/>
            <p:cNvSpPr/>
            <p:nvPr/>
          </p:nvSpPr>
          <p:spPr>
            <a:xfrm>
              <a:off x="3824171" y="4077072"/>
              <a:ext cx="2088232" cy="504056"/>
            </a:xfrm>
            <a:prstGeom prst="chevron">
              <a:avLst/>
            </a:prstGeom>
            <a:solidFill>
              <a:srgbClr val="008B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800" dirty="0" smtClean="0"/>
                <a:t>Ontwerp</a:t>
              </a:r>
              <a:endParaRPr lang="nl-NL" sz="1800" dirty="0"/>
            </a:p>
          </p:txBody>
        </p:sp>
        <p:sp>
          <p:nvSpPr>
            <p:cNvPr id="9" name="Punthaak 8"/>
            <p:cNvSpPr/>
            <p:nvPr/>
          </p:nvSpPr>
          <p:spPr>
            <a:xfrm>
              <a:off x="5768382" y="4077072"/>
              <a:ext cx="2088232" cy="504056"/>
            </a:xfrm>
            <a:prstGeom prst="chevron">
              <a:avLst/>
            </a:prstGeom>
            <a:solidFill>
              <a:srgbClr val="008B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800" dirty="0" smtClean="0"/>
                <a:t>Besluitvorming</a:t>
              </a:r>
              <a:endParaRPr lang="nl-NL" sz="1800" dirty="0"/>
            </a:p>
          </p:txBody>
        </p:sp>
      </p:grpSp>
      <p:sp>
        <p:nvSpPr>
          <p:cNvPr id="19" name="Tijdelijke aanduiding voor inhoud 3"/>
          <p:cNvSpPr txBox="1">
            <a:spLocks/>
          </p:cNvSpPr>
          <p:nvPr/>
        </p:nvSpPr>
        <p:spPr bwMode="auto">
          <a:xfrm>
            <a:off x="5940152" y="5156919"/>
            <a:ext cx="1439391" cy="72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Toetsen</a:t>
            </a:r>
          </a:p>
        </p:txBody>
      </p:sp>
      <p:sp>
        <p:nvSpPr>
          <p:cNvPr id="20" name="Tijdelijke aanduiding voor inhoud 3"/>
          <p:cNvSpPr txBox="1">
            <a:spLocks/>
          </p:cNvSpPr>
          <p:nvPr/>
        </p:nvSpPr>
        <p:spPr bwMode="auto">
          <a:xfrm>
            <a:off x="3563888" y="4077072"/>
            <a:ext cx="3024336" cy="6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Aanbevelingen ontwerp</a:t>
            </a:r>
          </a:p>
        </p:txBody>
      </p:sp>
      <p:sp>
        <p:nvSpPr>
          <p:cNvPr id="21" name="Tijdelijke aanduiding voor inhoud 3"/>
          <p:cNvSpPr txBox="1">
            <a:spLocks/>
          </p:cNvSpPr>
          <p:nvPr/>
        </p:nvSpPr>
        <p:spPr bwMode="auto">
          <a:xfrm>
            <a:off x="1619672" y="2962647"/>
            <a:ext cx="3024336" cy="6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Locatie keuze</a:t>
            </a:r>
          </a:p>
        </p:txBody>
      </p:sp>
      <p:sp>
        <p:nvSpPr>
          <p:cNvPr id="22" name="Tijdelijke aanduiding voor inhoud 3"/>
          <p:cNvSpPr txBox="1">
            <a:spLocks/>
          </p:cNvSpPr>
          <p:nvPr/>
        </p:nvSpPr>
        <p:spPr bwMode="auto">
          <a:xfrm>
            <a:off x="2411760" y="3501008"/>
            <a:ext cx="3024336" cy="6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Alternatieven afweging</a:t>
            </a:r>
          </a:p>
        </p:txBody>
      </p:sp>
      <p:sp>
        <p:nvSpPr>
          <p:cNvPr id="23" name="Tijdelijke aanduiding voor inhoud 3"/>
          <p:cNvSpPr txBox="1">
            <a:spLocks/>
          </p:cNvSpPr>
          <p:nvPr/>
        </p:nvSpPr>
        <p:spPr bwMode="auto">
          <a:xfrm>
            <a:off x="5148064" y="4653136"/>
            <a:ext cx="3024336" cy="6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Bijsturen</a:t>
            </a:r>
          </a:p>
        </p:txBody>
      </p:sp>
      <p:sp>
        <p:nvSpPr>
          <p:cNvPr id="24" name="Tijdelijke aanduiding voor inhoud 3"/>
          <p:cNvSpPr txBox="1">
            <a:spLocks/>
          </p:cNvSpPr>
          <p:nvPr/>
        </p:nvSpPr>
        <p:spPr bwMode="auto">
          <a:xfrm>
            <a:off x="6804248" y="5574915"/>
            <a:ext cx="3024336" cy="6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Go/no go</a:t>
            </a:r>
          </a:p>
        </p:txBody>
      </p:sp>
      <p:sp>
        <p:nvSpPr>
          <p:cNvPr id="25" name="Tijdelijke aanduiding voor inhoud 3"/>
          <p:cNvSpPr txBox="1">
            <a:spLocks/>
          </p:cNvSpPr>
          <p:nvPr/>
        </p:nvSpPr>
        <p:spPr bwMode="auto">
          <a:xfrm>
            <a:off x="548680" y="2420888"/>
            <a:ext cx="3068067" cy="72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Programma van eisen</a:t>
            </a:r>
          </a:p>
        </p:txBody>
      </p:sp>
      <p:sp>
        <p:nvSpPr>
          <p:cNvPr id="26" name="Tijdelijke aanduiding voor inhoud 3"/>
          <p:cNvSpPr txBox="1">
            <a:spLocks/>
          </p:cNvSpPr>
          <p:nvPr/>
        </p:nvSpPr>
        <p:spPr bwMode="auto">
          <a:xfrm>
            <a:off x="7740352" y="6058991"/>
            <a:ext cx="3024336" cy="6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Escalatie</a:t>
            </a:r>
          </a:p>
        </p:txBody>
      </p:sp>
      <p:sp>
        <p:nvSpPr>
          <p:cNvPr id="27" name="Rechthoek 26"/>
          <p:cNvSpPr/>
          <p:nvPr/>
        </p:nvSpPr>
        <p:spPr>
          <a:xfrm>
            <a:off x="0" y="6623050"/>
            <a:ext cx="9144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1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Land-</a:t>
            </a:r>
            <a:r>
              <a:rPr lang="nl-NL" sz="1100" dirty="0" err="1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id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1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 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K</a:t>
            </a:r>
            <a:r>
              <a:rPr lang="nl-NL" sz="1100" dirty="0" smtClean="0">
                <a:solidFill>
                  <a:schemeClr val="bg1">
                    <a:lumMod val="75000"/>
                  </a:schemeClr>
                </a:solidFill>
              </a:rPr>
              <a:t>ennisbijeenkomst 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Stichting Werelderfgoed Nederland 5 oktober </a:t>
            </a:r>
            <a:r>
              <a:rPr lang="nl-NL" sz="1100" dirty="0" smtClean="0">
                <a:solidFill>
                  <a:schemeClr val="bg1">
                    <a:lumMod val="75000"/>
                  </a:schemeClr>
                </a:solidFill>
              </a:rPr>
              <a:t>| Kinderdijk</a:t>
            </a:r>
            <a:endParaRPr lang="nl-NL" sz="11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Ovaal 4"/>
          <p:cNvSpPr/>
          <p:nvPr/>
        </p:nvSpPr>
        <p:spPr>
          <a:xfrm>
            <a:off x="3491880" y="4077072"/>
            <a:ext cx="2880320" cy="648072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/>
          <p:nvPr/>
        </p:nvSpPr>
        <p:spPr>
          <a:xfrm>
            <a:off x="1331640" y="2924944"/>
            <a:ext cx="2376264" cy="648072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8" name="Rechte verbindingslijn met pijl 27"/>
          <p:cNvCxnSpPr/>
          <p:nvPr/>
        </p:nvCxnSpPr>
        <p:spPr>
          <a:xfrm flipH="1" flipV="1">
            <a:off x="3779912" y="3284984"/>
            <a:ext cx="1800200" cy="792088"/>
          </a:xfrm>
          <a:prstGeom prst="straightConnector1">
            <a:avLst/>
          </a:prstGeom>
          <a:ln>
            <a:solidFill>
              <a:srgbClr val="008BA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767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latin typeface="Calibri" charset="0"/>
              </a:rPr>
              <a:t>SVA verbinding A8-A9</a:t>
            </a:r>
            <a:endParaRPr lang="nl-NL" dirty="0">
              <a:latin typeface="Calibri" charset="0"/>
            </a:endParaRPr>
          </a:p>
        </p:txBody>
      </p:sp>
      <p:grpSp>
        <p:nvGrpSpPr>
          <p:cNvPr id="4" name="Groeperen 3"/>
          <p:cNvGrpSpPr/>
          <p:nvPr/>
        </p:nvGrpSpPr>
        <p:grpSpPr>
          <a:xfrm>
            <a:off x="533400" y="1593850"/>
            <a:ext cx="8159823" cy="561130"/>
            <a:chOff x="526753" y="4077072"/>
            <a:chExt cx="7329861" cy="504056"/>
          </a:xfrm>
        </p:grpSpPr>
        <p:sp>
          <p:nvSpPr>
            <p:cNvPr id="2" name="Vijfhoek 1"/>
            <p:cNvSpPr/>
            <p:nvPr/>
          </p:nvSpPr>
          <p:spPr>
            <a:xfrm>
              <a:off x="526753" y="4077072"/>
              <a:ext cx="1508317" cy="504056"/>
            </a:xfrm>
            <a:prstGeom prst="homePlate">
              <a:avLst/>
            </a:prstGeom>
            <a:solidFill>
              <a:srgbClr val="008B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800" dirty="0" smtClean="0"/>
                <a:t>Startfase</a:t>
              </a:r>
              <a:endParaRPr lang="nl-NL" sz="1800" dirty="0"/>
            </a:p>
          </p:txBody>
        </p:sp>
        <p:sp>
          <p:nvSpPr>
            <p:cNvPr id="3" name="Punthaak 2"/>
            <p:cNvSpPr/>
            <p:nvPr/>
          </p:nvSpPr>
          <p:spPr>
            <a:xfrm>
              <a:off x="1879952" y="4077072"/>
              <a:ext cx="2088232" cy="504056"/>
            </a:xfrm>
            <a:prstGeom prst="chevron">
              <a:avLst/>
            </a:prstGeom>
            <a:solidFill>
              <a:srgbClr val="008B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800" dirty="0"/>
                <a:t>Alternatieven</a:t>
              </a:r>
            </a:p>
          </p:txBody>
        </p:sp>
        <p:sp>
          <p:nvSpPr>
            <p:cNvPr id="7" name="Punthaak 6"/>
            <p:cNvSpPr/>
            <p:nvPr/>
          </p:nvSpPr>
          <p:spPr>
            <a:xfrm>
              <a:off x="3824171" y="4077072"/>
              <a:ext cx="2088232" cy="504056"/>
            </a:xfrm>
            <a:prstGeom prst="chevron">
              <a:avLst/>
            </a:prstGeom>
            <a:solidFill>
              <a:srgbClr val="008B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800" dirty="0" smtClean="0"/>
                <a:t>Ontwerp</a:t>
              </a:r>
              <a:endParaRPr lang="nl-NL" sz="1800" dirty="0"/>
            </a:p>
          </p:txBody>
        </p:sp>
        <p:sp>
          <p:nvSpPr>
            <p:cNvPr id="9" name="Punthaak 8"/>
            <p:cNvSpPr/>
            <p:nvPr/>
          </p:nvSpPr>
          <p:spPr>
            <a:xfrm>
              <a:off x="5768382" y="4077072"/>
              <a:ext cx="2088232" cy="504056"/>
            </a:xfrm>
            <a:prstGeom prst="chevron">
              <a:avLst/>
            </a:prstGeom>
            <a:solidFill>
              <a:srgbClr val="008B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800" dirty="0" smtClean="0"/>
                <a:t>Besluitvorming</a:t>
              </a:r>
              <a:endParaRPr lang="nl-NL" sz="1800" dirty="0"/>
            </a:p>
          </p:txBody>
        </p:sp>
      </p:grpSp>
      <p:sp>
        <p:nvSpPr>
          <p:cNvPr id="19" name="Tijdelijke aanduiding voor inhoud 3"/>
          <p:cNvSpPr txBox="1">
            <a:spLocks/>
          </p:cNvSpPr>
          <p:nvPr/>
        </p:nvSpPr>
        <p:spPr bwMode="auto">
          <a:xfrm>
            <a:off x="5940152" y="5156919"/>
            <a:ext cx="1439391" cy="72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Toetsen</a:t>
            </a:r>
          </a:p>
        </p:txBody>
      </p:sp>
      <p:sp>
        <p:nvSpPr>
          <p:cNvPr id="20" name="Tijdelijke aanduiding voor inhoud 3"/>
          <p:cNvSpPr txBox="1">
            <a:spLocks/>
          </p:cNvSpPr>
          <p:nvPr/>
        </p:nvSpPr>
        <p:spPr bwMode="auto">
          <a:xfrm>
            <a:off x="3563888" y="4077072"/>
            <a:ext cx="3024336" cy="6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Aanbevelingen ontwerp</a:t>
            </a:r>
          </a:p>
        </p:txBody>
      </p:sp>
      <p:sp>
        <p:nvSpPr>
          <p:cNvPr id="21" name="Tijdelijke aanduiding voor inhoud 3"/>
          <p:cNvSpPr txBox="1">
            <a:spLocks/>
          </p:cNvSpPr>
          <p:nvPr/>
        </p:nvSpPr>
        <p:spPr bwMode="auto">
          <a:xfrm>
            <a:off x="1619672" y="2962647"/>
            <a:ext cx="3024336" cy="6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Locatie keuze</a:t>
            </a:r>
          </a:p>
        </p:txBody>
      </p:sp>
      <p:sp>
        <p:nvSpPr>
          <p:cNvPr id="22" name="Tijdelijke aanduiding voor inhoud 3"/>
          <p:cNvSpPr txBox="1">
            <a:spLocks/>
          </p:cNvSpPr>
          <p:nvPr/>
        </p:nvSpPr>
        <p:spPr bwMode="auto">
          <a:xfrm>
            <a:off x="2411760" y="3501008"/>
            <a:ext cx="3024336" cy="6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Alternatieven afweging</a:t>
            </a:r>
          </a:p>
        </p:txBody>
      </p:sp>
      <p:sp>
        <p:nvSpPr>
          <p:cNvPr id="23" name="Tijdelijke aanduiding voor inhoud 3"/>
          <p:cNvSpPr txBox="1">
            <a:spLocks/>
          </p:cNvSpPr>
          <p:nvPr/>
        </p:nvSpPr>
        <p:spPr bwMode="auto">
          <a:xfrm>
            <a:off x="5148064" y="4653136"/>
            <a:ext cx="3024336" cy="6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Bijsturen</a:t>
            </a:r>
          </a:p>
        </p:txBody>
      </p:sp>
      <p:sp>
        <p:nvSpPr>
          <p:cNvPr id="24" name="Tijdelijke aanduiding voor inhoud 3"/>
          <p:cNvSpPr txBox="1">
            <a:spLocks/>
          </p:cNvSpPr>
          <p:nvPr/>
        </p:nvSpPr>
        <p:spPr bwMode="auto">
          <a:xfrm>
            <a:off x="6804248" y="5574915"/>
            <a:ext cx="3024336" cy="6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Go/no go</a:t>
            </a:r>
          </a:p>
        </p:txBody>
      </p:sp>
      <p:sp>
        <p:nvSpPr>
          <p:cNvPr id="25" name="Tijdelijke aanduiding voor inhoud 3"/>
          <p:cNvSpPr txBox="1">
            <a:spLocks/>
          </p:cNvSpPr>
          <p:nvPr/>
        </p:nvSpPr>
        <p:spPr bwMode="auto">
          <a:xfrm>
            <a:off x="548680" y="2420888"/>
            <a:ext cx="3068067" cy="72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Programma van eisen</a:t>
            </a:r>
          </a:p>
        </p:txBody>
      </p:sp>
      <p:sp>
        <p:nvSpPr>
          <p:cNvPr id="27" name="Rechthoek 26"/>
          <p:cNvSpPr/>
          <p:nvPr/>
        </p:nvSpPr>
        <p:spPr>
          <a:xfrm>
            <a:off x="0" y="6623050"/>
            <a:ext cx="9144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1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Land-</a:t>
            </a:r>
            <a:r>
              <a:rPr lang="nl-NL" sz="1100" dirty="0" err="1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id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1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 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K</a:t>
            </a:r>
            <a:r>
              <a:rPr lang="nl-NL" sz="1100" dirty="0" smtClean="0">
                <a:solidFill>
                  <a:schemeClr val="bg1">
                    <a:lumMod val="75000"/>
                  </a:schemeClr>
                </a:solidFill>
              </a:rPr>
              <a:t>ennisbijeenkomst 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Stichting Werelderfgoed Nederland 5 oktober </a:t>
            </a:r>
            <a:r>
              <a:rPr lang="nl-NL" sz="1100" dirty="0" smtClean="0">
                <a:solidFill>
                  <a:schemeClr val="bg1">
                    <a:lumMod val="75000"/>
                  </a:schemeClr>
                </a:solidFill>
              </a:rPr>
              <a:t>| Kinderdijk</a:t>
            </a:r>
            <a:endParaRPr lang="nl-NL" sz="11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Ovaal 4"/>
          <p:cNvSpPr/>
          <p:nvPr/>
        </p:nvSpPr>
        <p:spPr>
          <a:xfrm>
            <a:off x="2195736" y="3501008"/>
            <a:ext cx="2880320" cy="648072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/>
          <p:nvPr/>
        </p:nvSpPr>
        <p:spPr>
          <a:xfrm>
            <a:off x="1331640" y="2924944"/>
            <a:ext cx="2376264" cy="648072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8" name="Rechte verbindingslijn met pijl 27"/>
          <p:cNvCxnSpPr/>
          <p:nvPr/>
        </p:nvCxnSpPr>
        <p:spPr>
          <a:xfrm>
            <a:off x="3203848" y="3284984"/>
            <a:ext cx="936104" cy="360040"/>
          </a:xfrm>
          <a:prstGeom prst="straightConnector1">
            <a:avLst/>
          </a:prstGeom>
          <a:ln>
            <a:solidFill>
              <a:srgbClr val="008BA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732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latin typeface="Calibri" charset="0"/>
              </a:rPr>
              <a:t>Kinderdijk Natura 2000</a:t>
            </a:r>
            <a:endParaRPr lang="nl-NL" dirty="0">
              <a:latin typeface="Calibri" charset="0"/>
            </a:endParaRPr>
          </a:p>
        </p:txBody>
      </p:sp>
      <p:grpSp>
        <p:nvGrpSpPr>
          <p:cNvPr id="4" name="Groeperen 3"/>
          <p:cNvGrpSpPr/>
          <p:nvPr/>
        </p:nvGrpSpPr>
        <p:grpSpPr>
          <a:xfrm>
            <a:off x="533400" y="1593850"/>
            <a:ext cx="8159823" cy="561130"/>
            <a:chOff x="526753" y="4077072"/>
            <a:chExt cx="7329861" cy="504056"/>
          </a:xfrm>
        </p:grpSpPr>
        <p:sp>
          <p:nvSpPr>
            <p:cNvPr id="2" name="Vijfhoek 1"/>
            <p:cNvSpPr/>
            <p:nvPr/>
          </p:nvSpPr>
          <p:spPr>
            <a:xfrm>
              <a:off x="526753" y="4077072"/>
              <a:ext cx="1508317" cy="504056"/>
            </a:xfrm>
            <a:prstGeom prst="homePlate">
              <a:avLst/>
            </a:prstGeom>
            <a:solidFill>
              <a:srgbClr val="008B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800" dirty="0" smtClean="0"/>
                <a:t>Startfase</a:t>
              </a:r>
              <a:endParaRPr lang="nl-NL" sz="1800" dirty="0"/>
            </a:p>
          </p:txBody>
        </p:sp>
        <p:sp>
          <p:nvSpPr>
            <p:cNvPr id="3" name="Punthaak 2"/>
            <p:cNvSpPr/>
            <p:nvPr/>
          </p:nvSpPr>
          <p:spPr>
            <a:xfrm>
              <a:off x="1879952" y="4077072"/>
              <a:ext cx="2088232" cy="504056"/>
            </a:xfrm>
            <a:prstGeom prst="chevron">
              <a:avLst/>
            </a:prstGeom>
            <a:solidFill>
              <a:srgbClr val="008B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800" dirty="0"/>
                <a:t>Alternatieven</a:t>
              </a:r>
            </a:p>
          </p:txBody>
        </p:sp>
        <p:sp>
          <p:nvSpPr>
            <p:cNvPr id="7" name="Punthaak 6"/>
            <p:cNvSpPr/>
            <p:nvPr/>
          </p:nvSpPr>
          <p:spPr>
            <a:xfrm>
              <a:off x="3824171" y="4077072"/>
              <a:ext cx="2088232" cy="504056"/>
            </a:xfrm>
            <a:prstGeom prst="chevron">
              <a:avLst/>
            </a:prstGeom>
            <a:solidFill>
              <a:srgbClr val="008B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800" dirty="0" smtClean="0"/>
                <a:t>Ontwerp</a:t>
              </a:r>
              <a:endParaRPr lang="nl-NL" sz="1800" dirty="0"/>
            </a:p>
          </p:txBody>
        </p:sp>
        <p:sp>
          <p:nvSpPr>
            <p:cNvPr id="9" name="Punthaak 8"/>
            <p:cNvSpPr/>
            <p:nvPr/>
          </p:nvSpPr>
          <p:spPr>
            <a:xfrm>
              <a:off x="5768382" y="4077072"/>
              <a:ext cx="2088232" cy="504056"/>
            </a:xfrm>
            <a:prstGeom prst="chevron">
              <a:avLst/>
            </a:prstGeom>
            <a:solidFill>
              <a:srgbClr val="008B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800" dirty="0" smtClean="0"/>
                <a:t>Besluitvorming</a:t>
              </a:r>
              <a:endParaRPr lang="nl-NL" sz="1800" dirty="0"/>
            </a:p>
          </p:txBody>
        </p:sp>
      </p:grpSp>
      <p:sp>
        <p:nvSpPr>
          <p:cNvPr id="19" name="Tijdelijke aanduiding voor inhoud 3"/>
          <p:cNvSpPr txBox="1">
            <a:spLocks/>
          </p:cNvSpPr>
          <p:nvPr/>
        </p:nvSpPr>
        <p:spPr bwMode="auto">
          <a:xfrm>
            <a:off x="5940152" y="5156919"/>
            <a:ext cx="1439391" cy="72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Toetsen</a:t>
            </a:r>
          </a:p>
        </p:txBody>
      </p:sp>
      <p:sp>
        <p:nvSpPr>
          <p:cNvPr id="20" name="Tijdelijke aanduiding voor inhoud 3"/>
          <p:cNvSpPr txBox="1">
            <a:spLocks/>
          </p:cNvSpPr>
          <p:nvPr/>
        </p:nvSpPr>
        <p:spPr bwMode="auto">
          <a:xfrm>
            <a:off x="3563888" y="4077072"/>
            <a:ext cx="3024336" cy="6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Aanbevelingen ontwerp</a:t>
            </a:r>
          </a:p>
        </p:txBody>
      </p:sp>
      <p:sp>
        <p:nvSpPr>
          <p:cNvPr id="21" name="Tijdelijke aanduiding voor inhoud 3"/>
          <p:cNvSpPr txBox="1">
            <a:spLocks/>
          </p:cNvSpPr>
          <p:nvPr/>
        </p:nvSpPr>
        <p:spPr bwMode="auto">
          <a:xfrm>
            <a:off x="1619672" y="2962647"/>
            <a:ext cx="3024336" cy="6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Locatie keuze</a:t>
            </a:r>
          </a:p>
        </p:txBody>
      </p:sp>
      <p:sp>
        <p:nvSpPr>
          <p:cNvPr id="22" name="Tijdelijke aanduiding voor inhoud 3"/>
          <p:cNvSpPr txBox="1">
            <a:spLocks/>
          </p:cNvSpPr>
          <p:nvPr/>
        </p:nvSpPr>
        <p:spPr bwMode="auto">
          <a:xfrm>
            <a:off x="2411760" y="3501008"/>
            <a:ext cx="3024336" cy="6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Alternatieven afweging</a:t>
            </a:r>
          </a:p>
        </p:txBody>
      </p:sp>
      <p:sp>
        <p:nvSpPr>
          <p:cNvPr id="23" name="Tijdelijke aanduiding voor inhoud 3"/>
          <p:cNvSpPr txBox="1">
            <a:spLocks/>
          </p:cNvSpPr>
          <p:nvPr/>
        </p:nvSpPr>
        <p:spPr bwMode="auto">
          <a:xfrm>
            <a:off x="5148064" y="4653136"/>
            <a:ext cx="3024336" cy="6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Bijsturen</a:t>
            </a:r>
          </a:p>
        </p:txBody>
      </p:sp>
      <p:sp>
        <p:nvSpPr>
          <p:cNvPr id="24" name="Tijdelijke aanduiding voor inhoud 3"/>
          <p:cNvSpPr txBox="1">
            <a:spLocks/>
          </p:cNvSpPr>
          <p:nvPr/>
        </p:nvSpPr>
        <p:spPr bwMode="auto">
          <a:xfrm>
            <a:off x="6804248" y="5574915"/>
            <a:ext cx="3024336" cy="6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Go/no go</a:t>
            </a:r>
          </a:p>
        </p:txBody>
      </p:sp>
      <p:sp>
        <p:nvSpPr>
          <p:cNvPr id="25" name="Tijdelijke aanduiding voor inhoud 3"/>
          <p:cNvSpPr txBox="1">
            <a:spLocks/>
          </p:cNvSpPr>
          <p:nvPr/>
        </p:nvSpPr>
        <p:spPr bwMode="auto">
          <a:xfrm>
            <a:off x="548680" y="2420888"/>
            <a:ext cx="3068067" cy="72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nl-NL" sz="1800" b="1" dirty="0" smtClean="0"/>
              <a:t>Programma van eisen</a:t>
            </a:r>
          </a:p>
        </p:txBody>
      </p:sp>
      <p:sp>
        <p:nvSpPr>
          <p:cNvPr id="27" name="Rechthoek 26"/>
          <p:cNvSpPr/>
          <p:nvPr/>
        </p:nvSpPr>
        <p:spPr>
          <a:xfrm>
            <a:off x="0" y="6623050"/>
            <a:ext cx="9144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1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Land-</a:t>
            </a:r>
            <a:r>
              <a:rPr lang="nl-NL" sz="1100" dirty="0" err="1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id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1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 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K</a:t>
            </a:r>
            <a:r>
              <a:rPr lang="nl-NL" sz="1100" dirty="0" smtClean="0">
                <a:solidFill>
                  <a:schemeClr val="bg1">
                    <a:lumMod val="75000"/>
                  </a:schemeClr>
                </a:solidFill>
              </a:rPr>
              <a:t>ennisbijeenkomst 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Stichting Werelderfgoed Nederland 5 oktober </a:t>
            </a:r>
            <a:r>
              <a:rPr lang="nl-NL" sz="1100" dirty="0" smtClean="0">
                <a:solidFill>
                  <a:schemeClr val="bg1">
                    <a:lumMod val="75000"/>
                  </a:schemeClr>
                </a:solidFill>
              </a:rPr>
              <a:t>| Kinderdijk</a:t>
            </a:r>
            <a:endParaRPr lang="nl-NL" sz="11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Ovaal 4"/>
          <p:cNvSpPr/>
          <p:nvPr/>
        </p:nvSpPr>
        <p:spPr>
          <a:xfrm>
            <a:off x="3347864" y="4077072"/>
            <a:ext cx="2880320" cy="648072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9887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andid_opmaak ppt">
  <a:themeElements>
    <a:clrScheme name="land-id_090928_word">
      <a:dk1>
        <a:sysClr val="windowText" lastClr="000000"/>
      </a:dk1>
      <a:lt1>
        <a:sysClr val="window" lastClr="FFFFFF"/>
      </a:lt1>
      <a:dk2>
        <a:srgbClr val="00ABC4"/>
      </a:dk2>
      <a:lt2>
        <a:srgbClr val="F6E833"/>
      </a:lt2>
      <a:accent1>
        <a:srgbClr val="D5C609"/>
      </a:accent1>
      <a:accent2>
        <a:srgbClr val="F6E833"/>
      </a:accent2>
      <a:accent3>
        <a:srgbClr val="F9F184"/>
      </a:accent3>
      <a:accent4>
        <a:srgbClr val="C0F6FF"/>
      </a:accent4>
      <a:accent5>
        <a:srgbClr val="81EEFF"/>
      </a:accent5>
      <a:accent6>
        <a:srgbClr val="42E6FF"/>
      </a:accent6>
      <a:hlink>
        <a:srgbClr val="008093"/>
      </a:hlink>
      <a:folHlink>
        <a:srgbClr val="005562"/>
      </a:folHlink>
    </a:clrScheme>
    <a:fontScheme name="land-id_090928_wor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nd-id_090928_ppt">
  <a:themeElements>
    <a:clrScheme name="land-id_090928_word">
      <a:dk1>
        <a:sysClr val="windowText" lastClr="000000"/>
      </a:dk1>
      <a:lt1>
        <a:sysClr val="window" lastClr="FFFFFF"/>
      </a:lt1>
      <a:dk2>
        <a:srgbClr val="00ABC4"/>
      </a:dk2>
      <a:lt2>
        <a:srgbClr val="F6E833"/>
      </a:lt2>
      <a:accent1>
        <a:srgbClr val="D5C609"/>
      </a:accent1>
      <a:accent2>
        <a:srgbClr val="F6E833"/>
      </a:accent2>
      <a:accent3>
        <a:srgbClr val="F9F184"/>
      </a:accent3>
      <a:accent4>
        <a:srgbClr val="C0F6FF"/>
      </a:accent4>
      <a:accent5>
        <a:srgbClr val="81EEFF"/>
      </a:accent5>
      <a:accent6>
        <a:srgbClr val="42E6FF"/>
      </a:accent6>
      <a:hlink>
        <a:srgbClr val="008093"/>
      </a:hlink>
      <a:folHlink>
        <a:srgbClr val="005562"/>
      </a:folHlink>
    </a:clrScheme>
    <a:fontScheme name="land-id_090928_wor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Landid_opmaak ppt</Template>
  <TotalTime>9011</TotalTime>
  <Words>934</Words>
  <Application>Microsoft Macintosh PowerPoint</Application>
  <PresentationFormat>Diavoorstelling (4:3)</PresentationFormat>
  <Paragraphs>253</Paragraphs>
  <Slides>18</Slides>
  <Notes>18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18</vt:i4>
      </vt:variant>
    </vt:vector>
  </HeadingPairs>
  <TitlesOfParts>
    <vt:vector size="20" baseType="lpstr">
      <vt:lpstr>Landid_opmaak ppt</vt:lpstr>
      <vt:lpstr>land-id_090928_ppt</vt:lpstr>
      <vt:lpstr>Ervaringen met… het instrument Heritage Impact Assessment (HIA)</vt:lpstr>
      <vt:lpstr>PowerPoint-presentatie</vt:lpstr>
      <vt:lpstr>PowerPoint-presentatie</vt:lpstr>
      <vt:lpstr>Positie in het planproces</vt:lpstr>
      <vt:lpstr>Betekenis in het planproces</vt:lpstr>
      <vt:lpstr>Windturbines Kinderdijk (2)</vt:lpstr>
      <vt:lpstr>Kinderdijk Wateropgave</vt:lpstr>
      <vt:lpstr>SVA verbinding A8-A9</vt:lpstr>
      <vt:lpstr>Kinderdijk Natura 2000</vt:lpstr>
      <vt:lpstr>Kinderdijk Entreezone</vt:lpstr>
      <vt:lpstr>NHW Ecoduct</vt:lpstr>
      <vt:lpstr>NHW RBT fase 2</vt:lpstr>
      <vt:lpstr>NHW Lekkanaal / Klooster</vt:lpstr>
      <vt:lpstr>SVA Opstelterrein</vt:lpstr>
      <vt:lpstr>Effectiviteit en inzetbaarheid HIA</vt:lpstr>
      <vt:lpstr>Tot slot</vt:lpstr>
      <vt:lpstr>Programma</vt:lpstr>
      <vt:lpstr>Heritage Impact Assessment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wandelaar boven de nevelen</dc:title>
  <dc:creator>Your User Name</dc:creator>
  <cp:lastModifiedBy>Loes van der Vegt</cp:lastModifiedBy>
  <cp:revision>484</cp:revision>
  <cp:lastPrinted>2016-06-09T07:26:47Z</cp:lastPrinted>
  <dcterms:created xsi:type="dcterms:W3CDTF">2010-04-15T11:24:14Z</dcterms:created>
  <dcterms:modified xsi:type="dcterms:W3CDTF">2016-10-05T06:10:24Z</dcterms:modified>
</cp:coreProperties>
</file>